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87" r:id="rId14"/>
    <p:sldId id="285"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73F0A3-10E5-4CDC-A409-913AA8E60600}" type="datetimeFigureOut">
              <a:rPr lang="en-IN" smtClean="0"/>
              <a:t>09-02-2021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06EC5E-F419-43A3-AC93-8F021FB94FF8}" type="slidenum">
              <a:rPr lang="en-IN" smtClean="0"/>
              <a:t>‹#›</a:t>
            </a:fld>
            <a:endParaRPr lang="en-IN"/>
          </a:p>
        </p:txBody>
      </p:sp>
    </p:spTree>
    <p:extLst>
      <p:ext uri="{BB962C8B-B14F-4D97-AF65-F5344CB8AC3E}">
        <p14:creationId xmlns:p14="http://schemas.microsoft.com/office/powerpoint/2010/main" val="2789065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7FC1EA-3014-4763-BEBB-25DFE9C411C5}" type="datetime1">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1435-65CC-43DB-90FE-CEFBCA305A4E}" type="slidenum">
              <a:rPr lang="en-US" smtClean="0"/>
              <a:t>‹#›</a:t>
            </a:fld>
            <a:endParaRPr lang="en-US"/>
          </a:p>
        </p:txBody>
      </p:sp>
    </p:spTree>
    <p:extLst>
      <p:ext uri="{BB962C8B-B14F-4D97-AF65-F5344CB8AC3E}">
        <p14:creationId xmlns:p14="http://schemas.microsoft.com/office/powerpoint/2010/main" val="2197045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4343B4-C31D-4E09-BC7E-1A386186C960}" type="datetime1">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1435-65CC-43DB-90FE-CEFBCA305A4E}" type="slidenum">
              <a:rPr lang="en-US" smtClean="0"/>
              <a:t>‹#›</a:t>
            </a:fld>
            <a:endParaRPr lang="en-US"/>
          </a:p>
        </p:txBody>
      </p:sp>
    </p:spTree>
    <p:extLst>
      <p:ext uri="{BB962C8B-B14F-4D97-AF65-F5344CB8AC3E}">
        <p14:creationId xmlns:p14="http://schemas.microsoft.com/office/powerpoint/2010/main" val="2086186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918887-8271-4E8D-A0B9-A98C32E0E5D3}" type="datetime1">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1435-65CC-43DB-90FE-CEFBCA305A4E}" type="slidenum">
              <a:rPr lang="en-US" smtClean="0"/>
              <a:t>‹#›</a:t>
            </a:fld>
            <a:endParaRPr lang="en-US"/>
          </a:p>
        </p:txBody>
      </p:sp>
    </p:spTree>
    <p:extLst>
      <p:ext uri="{BB962C8B-B14F-4D97-AF65-F5344CB8AC3E}">
        <p14:creationId xmlns:p14="http://schemas.microsoft.com/office/powerpoint/2010/main" val="130566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F303AF-31C3-4F8D-8AB5-8AE7692E2FA7}" type="datetime1">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1435-65CC-43DB-90FE-CEFBCA305A4E}" type="slidenum">
              <a:rPr lang="en-US" smtClean="0"/>
              <a:t>‹#›</a:t>
            </a:fld>
            <a:endParaRPr lang="en-US"/>
          </a:p>
        </p:txBody>
      </p:sp>
    </p:spTree>
    <p:extLst>
      <p:ext uri="{BB962C8B-B14F-4D97-AF65-F5344CB8AC3E}">
        <p14:creationId xmlns:p14="http://schemas.microsoft.com/office/powerpoint/2010/main" val="284328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B4C3BC-94E8-4B77-843C-C14B707BD2BB}" type="datetime1">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E1435-65CC-43DB-90FE-CEFBCA305A4E}" type="slidenum">
              <a:rPr lang="en-US" smtClean="0"/>
              <a:t>‹#›</a:t>
            </a:fld>
            <a:endParaRPr lang="en-US"/>
          </a:p>
        </p:txBody>
      </p:sp>
    </p:spTree>
    <p:extLst>
      <p:ext uri="{BB962C8B-B14F-4D97-AF65-F5344CB8AC3E}">
        <p14:creationId xmlns:p14="http://schemas.microsoft.com/office/powerpoint/2010/main" val="981159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4AFA01-3653-4C8F-9995-7256BC3C2D17}" type="datetime1">
              <a:rPr lang="en-US" smtClean="0"/>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E1435-65CC-43DB-90FE-CEFBCA305A4E}" type="slidenum">
              <a:rPr lang="en-US" smtClean="0"/>
              <a:t>‹#›</a:t>
            </a:fld>
            <a:endParaRPr lang="en-US"/>
          </a:p>
        </p:txBody>
      </p:sp>
    </p:spTree>
    <p:extLst>
      <p:ext uri="{BB962C8B-B14F-4D97-AF65-F5344CB8AC3E}">
        <p14:creationId xmlns:p14="http://schemas.microsoft.com/office/powerpoint/2010/main" val="339226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A61DCE-6359-43DD-A313-71A7EB027A41}" type="datetime1">
              <a:rPr lang="en-US" smtClean="0"/>
              <a:t>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E1435-65CC-43DB-90FE-CEFBCA305A4E}" type="slidenum">
              <a:rPr lang="en-US" smtClean="0"/>
              <a:t>‹#›</a:t>
            </a:fld>
            <a:endParaRPr lang="en-US"/>
          </a:p>
        </p:txBody>
      </p:sp>
    </p:spTree>
    <p:extLst>
      <p:ext uri="{BB962C8B-B14F-4D97-AF65-F5344CB8AC3E}">
        <p14:creationId xmlns:p14="http://schemas.microsoft.com/office/powerpoint/2010/main" val="2161116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7CD626-5686-4F03-A084-4F5D6A1E624B}" type="datetime1">
              <a:rPr lang="en-US" smtClean="0"/>
              <a:t>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DE1435-65CC-43DB-90FE-CEFBCA305A4E}" type="slidenum">
              <a:rPr lang="en-US" smtClean="0"/>
              <a:t>‹#›</a:t>
            </a:fld>
            <a:endParaRPr lang="en-US"/>
          </a:p>
        </p:txBody>
      </p:sp>
    </p:spTree>
    <p:extLst>
      <p:ext uri="{BB962C8B-B14F-4D97-AF65-F5344CB8AC3E}">
        <p14:creationId xmlns:p14="http://schemas.microsoft.com/office/powerpoint/2010/main" val="744244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1D89F-E570-46D2-98CA-EFFCE0B07662}" type="datetime1">
              <a:rPr lang="en-US" smtClean="0"/>
              <a:t>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DE1435-65CC-43DB-90FE-CEFBCA305A4E}" type="slidenum">
              <a:rPr lang="en-US" smtClean="0"/>
              <a:t>‹#›</a:t>
            </a:fld>
            <a:endParaRPr lang="en-US"/>
          </a:p>
        </p:txBody>
      </p:sp>
    </p:spTree>
    <p:extLst>
      <p:ext uri="{BB962C8B-B14F-4D97-AF65-F5344CB8AC3E}">
        <p14:creationId xmlns:p14="http://schemas.microsoft.com/office/powerpoint/2010/main" val="1965854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5E1109-6182-45C2-BC58-C0F2CB76F333}" type="datetime1">
              <a:rPr lang="en-US" smtClean="0"/>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E1435-65CC-43DB-90FE-CEFBCA305A4E}" type="slidenum">
              <a:rPr lang="en-US" smtClean="0"/>
              <a:t>‹#›</a:t>
            </a:fld>
            <a:endParaRPr lang="en-US"/>
          </a:p>
        </p:txBody>
      </p:sp>
    </p:spTree>
    <p:extLst>
      <p:ext uri="{BB962C8B-B14F-4D97-AF65-F5344CB8AC3E}">
        <p14:creationId xmlns:p14="http://schemas.microsoft.com/office/powerpoint/2010/main" val="163706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D85513-D1AC-47D4-A6A4-53CFFD4B52FA}" type="datetime1">
              <a:rPr lang="en-US" smtClean="0"/>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E1435-65CC-43DB-90FE-CEFBCA305A4E}" type="slidenum">
              <a:rPr lang="en-US" smtClean="0"/>
              <a:t>‹#›</a:t>
            </a:fld>
            <a:endParaRPr lang="en-US"/>
          </a:p>
        </p:txBody>
      </p:sp>
    </p:spTree>
    <p:extLst>
      <p:ext uri="{BB962C8B-B14F-4D97-AF65-F5344CB8AC3E}">
        <p14:creationId xmlns:p14="http://schemas.microsoft.com/office/powerpoint/2010/main" val="3940923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39D81-EC16-47FB-A2AF-840F27439824}" type="datetime1">
              <a:rPr lang="en-US" smtClean="0"/>
              <a:t>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E1435-65CC-43DB-90FE-CEFBCA305A4E}" type="slidenum">
              <a:rPr lang="en-US" smtClean="0"/>
              <a:t>‹#›</a:t>
            </a:fld>
            <a:endParaRPr lang="en-US"/>
          </a:p>
        </p:txBody>
      </p:sp>
    </p:spTree>
    <p:extLst>
      <p:ext uri="{BB962C8B-B14F-4D97-AF65-F5344CB8AC3E}">
        <p14:creationId xmlns:p14="http://schemas.microsoft.com/office/powerpoint/2010/main" val="2362729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SEM-1 L.A.L.P</a:t>
            </a:r>
            <a:endParaRPr lang="en-US" dirty="0"/>
          </a:p>
        </p:txBody>
      </p:sp>
      <p:sp>
        <p:nvSpPr>
          <p:cNvPr id="3" name="Subtitle 2"/>
          <p:cNvSpPr>
            <a:spLocks noGrp="1"/>
          </p:cNvSpPr>
          <p:nvPr>
            <p:ph type="subTitle" idx="1"/>
          </p:nvPr>
        </p:nvSpPr>
        <p:spPr/>
        <p:txBody>
          <a:bodyPr/>
          <a:lstStyle/>
          <a:p>
            <a:r>
              <a:rPr lang="en-US" dirty="0" smtClean="0"/>
              <a:t>Dr. </a:t>
            </a:r>
            <a:r>
              <a:rPr lang="en-US" dirty="0" err="1" smtClean="0"/>
              <a:t>Pradeep.J.Jha</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1</a:t>
            </a:fld>
            <a:endParaRPr lang="en-US"/>
          </a:p>
        </p:txBody>
      </p:sp>
    </p:spTree>
    <p:extLst>
      <p:ext uri="{BB962C8B-B14F-4D97-AF65-F5344CB8AC3E}">
        <p14:creationId xmlns:p14="http://schemas.microsoft.com/office/powerpoint/2010/main" val="145997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7995"/>
          </a:xfrm>
        </p:spPr>
        <p:txBody>
          <a:bodyPr>
            <a:noAutofit/>
          </a:bodyPr>
          <a:lstStyle/>
          <a:p>
            <a:pPr marL="742950" indent="-742950">
              <a:buFont typeface="+mj-lt"/>
              <a:buAutoNum type="arabicPeriod"/>
            </a:pPr>
            <a:r>
              <a:rPr lang="en-US" sz="2800" dirty="0" smtClean="0"/>
              <a:t>LALP-9</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4000" y="914400"/>
                <a:ext cx="11470640" cy="5262563"/>
              </a:xfrm>
            </p:spPr>
            <p:txBody>
              <a:bodyPr/>
              <a:lstStyle/>
              <a:p>
                <a:r>
                  <a:rPr lang="en-US" dirty="0" smtClean="0"/>
                  <a:t>Assignment </a:t>
                </a:r>
                <a:r>
                  <a:rPr lang="en-US" smtClean="0"/>
                  <a:t>-1A</a:t>
                </a:r>
                <a:endParaRPr lang="en-US" dirty="0" smtClean="0"/>
              </a:p>
              <a:p>
                <a:r>
                  <a:rPr lang="en-US" dirty="0" smtClean="0"/>
                  <a:t>Ex-1 for x = ( 2,3,5) and y = (-1,2,4) find  x+ y = (1,5, 9),</a:t>
                </a:r>
                <a14:m>
                  <m:oMath xmlns:m="http://schemas.openxmlformats.org/officeDocument/2006/math">
                    <m:rad>
                      <m:radPr>
                        <m:degHide m:val="on"/>
                        <m:ctrlPr>
                          <a:rPr lang="en-US" b="0" i="1" smtClean="0">
                            <a:latin typeface="Cambria Math"/>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+25+81=</m:t>
                    </m:r>
                    <m:rad>
                      <m:radPr>
                        <m:degHide m:val="on"/>
                        <m:ctrlPr>
                          <a:rPr lang="en-US" b="0" i="1" smtClean="0">
                            <a:latin typeface="Cambria Math"/>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107</m:t>
                        </m:r>
                      </m:e>
                    </m:rad>
                    <m:r>
                      <a:rPr lang="en-US" b="0" i="1" smtClean="0">
                        <a:latin typeface="Cambria Math" panose="02040503050406030204" pitchFamily="18" charset="0"/>
                        <a:ea typeface="Cambria Math" panose="02040503050406030204" pitchFamily="18" charset="0"/>
                      </a:rPr>
                      <m:t>     2</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=2</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2,3,5</m:t>
                        </m:r>
                      </m:e>
                    </m:d>
                    <m:r>
                      <a:rPr lang="en-US" b="0" i="1" smtClean="0">
                        <a:latin typeface="Cambria Math" panose="02040503050406030204" pitchFamily="18" charset="0"/>
                        <a:ea typeface="Cambria Math" panose="02040503050406030204" pitchFamily="18" charset="0"/>
                      </a:rPr>
                      <m:t>−3</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−1,2,4</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4,6,10</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3,−6,−12</m:t>
                        </m:r>
                      </m:e>
                    </m:d>
                  </m:oMath>
                </a14:m>
                <a:endParaRPr lang="en-US" b="0" dirty="0" smtClean="0">
                  <a:ea typeface="Cambria Math" panose="02040503050406030204" pitchFamily="18" charset="0"/>
                </a:endParaRPr>
              </a:p>
              <a:p>
                <a:r>
                  <a:rPr lang="en-US" dirty="0" smtClean="0"/>
                  <a:t>                                                                              = (7, 0,-2) = 2x -3y</a:t>
                </a:r>
              </a:p>
              <a:p>
                <a:r>
                  <a:rPr lang="en-US" dirty="0" smtClean="0"/>
                  <a:t>1 x + y,   2 |x + y|    3   2x – 3y     4 |2x -3y|</a:t>
                </a:r>
              </a:p>
              <a:p>
                <a:r>
                  <a:rPr lang="en-US" dirty="0" smtClean="0"/>
                  <a:t>Ex-2 If x = (2,4, t) and y = (h, f, 5) then x – 2y to be a null vector find the values of h, f, and t.   (x-2y)=(2-2h, 4-2f, t-10) = (0,0,0)</a:t>
                </a:r>
              </a:p>
              <a:p>
                <a:r>
                  <a:rPr lang="en-US" dirty="0" smtClean="0"/>
                  <a:t>Ex-3 If x = (2,4, t) is a unit vector then find the value of ‘ t’.</a:t>
                </a:r>
              </a:p>
              <a:p>
                <a:r>
                  <a:rPr lang="en-US" dirty="0"/>
                  <a:t> </a:t>
                </a:r>
                <a:r>
                  <a:rPr lang="en-US" dirty="0" smtClean="0"/>
                  <a:t>Ex-4 For </a:t>
                </a:r>
                <a:r>
                  <a:rPr lang="en-US" dirty="0"/>
                  <a:t> x = ( 2,3,5) and y = (-1,2,4) find </a:t>
                </a:r>
                <a:r>
                  <a:rPr lang="en-US" dirty="0" smtClean="0"/>
                  <a:t> 2x – 3y and 3x-2y.</a:t>
                </a:r>
              </a:p>
              <a:p>
                <a:r>
                  <a:rPr lang="en-US" dirty="0" smtClean="0"/>
                  <a:t>Ex-5 for x = ( 4, -2), y = (-4,2) is |x| + |y| = |x + y|? </a:t>
                </a:r>
                <a:r>
                  <a:rPr lang="en-US" dirty="0" err="1" smtClean="0"/>
                  <a:t>X+y</a:t>
                </a:r>
                <a:r>
                  <a:rPr lang="en-US" dirty="0" smtClean="0"/>
                  <a:t> = (0,0)</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4000" y="914400"/>
                <a:ext cx="11470640" cy="5262563"/>
              </a:xfrm>
              <a:blipFill>
                <a:blip r:embed="rId2"/>
                <a:stretch>
                  <a:fillRect l="-957" t="-18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10</a:t>
            </a:fld>
            <a:endParaRPr lang="en-US"/>
          </a:p>
        </p:txBody>
      </p:sp>
    </p:spTree>
    <p:extLst>
      <p:ext uri="{BB962C8B-B14F-4D97-AF65-F5344CB8AC3E}">
        <p14:creationId xmlns:p14="http://schemas.microsoft.com/office/powerpoint/2010/main" val="9306095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7515"/>
          </a:xfrm>
        </p:spPr>
        <p:txBody>
          <a:bodyPr>
            <a:normAutofit/>
          </a:bodyPr>
          <a:lstStyle/>
          <a:p>
            <a:r>
              <a:rPr lang="en-US" sz="2400" dirty="0" smtClean="0"/>
              <a:t>LALP 5.11</a:t>
            </a:r>
            <a:endParaRPr lang="en-US" sz="2400" dirty="0"/>
          </a:p>
        </p:txBody>
      </p:sp>
      <p:sp>
        <p:nvSpPr>
          <p:cNvPr id="3" name="Content Placeholder 2"/>
          <p:cNvSpPr>
            <a:spLocks noGrp="1"/>
          </p:cNvSpPr>
          <p:nvPr>
            <p:ph idx="1"/>
          </p:nvPr>
        </p:nvSpPr>
        <p:spPr>
          <a:xfrm>
            <a:off x="335280" y="883920"/>
            <a:ext cx="11450320" cy="5730240"/>
          </a:xfrm>
        </p:spPr>
        <p:txBody>
          <a:bodyPr/>
          <a:lstStyle/>
          <a:p>
            <a:r>
              <a:rPr lang="en-US" dirty="0" smtClean="0"/>
              <a:t>Graphical Solution: </a:t>
            </a:r>
          </a:p>
          <a:p>
            <a:r>
              <a:rPr lang="en-US" dirty="0" smtClean="0"/>
              <a:t>1 When there are exactly two variables one can use graphical solution.</a:t>
            </a:r>
          </a:p>
          <a:p>
            <a:r>
              <a:rPr lang="en-US" dirty="0" smtClean="0"/>
              <a:t>2 Consider inequality of the constraint as equality. Each equality is now an equation of a line. Ax + by + c = 0</a:t>
            </a:r>
          </a:p>
          <a:p>
            <a:r>
              <a:rPr lang="en-US" dirty="0" smtClean="0"/>
              <a:t>3 Considering the last non-negativity constraint we shall find our feasible solution in first quadrant only.</a:t>
            </a:r>
          </a:p>
          <a:p>
            <a:r>
              <a:rPr lang="en-US" dirty="0" smtClean="0"/>
              <a:t>4 Draw each constraint line and find region corresponding to inequality.</a:t>
            </a:r>
          </a:p>
          <a:p>
            <a:r>
              <a:rPr lang="en-US" dirty="0" smtClean="0"/>
              <a:t>5 Do the same for all constraints.</a:t>
            </a:r>
          </a:p>
          <a:p>
            <a:r>
              <a:rPr lang="en-US" dirty="0" smtClean="0"/>
              <a:t>6 Find the most common region to all inequality constraints.</a:t>
            </a:r>
          </a:p>
          <a:p>
            <a:r>
              <a:rPr lang="en-US" dirty="0" smtClean="0"/>
              <a:t>7 If the common region is a </a:t>
            </a:r>
            <a:r>
              <a:rPr lang="en-US" b="1" dirty="0" smtClean="0"/>
              <a:t>convex polygon</a:t>
            </a:r>
            <a:r>
              <a:rPr lang="en-US" dirty="0" smtClean="0"/>
              <a:t> or an </a:t>
            </a:r>
            <a:r>
              <a:rPr lang="en-US" b="1" dirty="0" smtClean="0"/>
              <a:t>open region bounded below </a:t>
            </a:r>
            <a:r>
              <a:rPr lang="en-US" dirty="0" smtClean="0"/>
              <a:t>then only the optimal solution exists.</a:t>
            </a:r>
            <a:endParaRPr lang="en-US" b="1" dirty="0"/>
          </a:p>
        </p:txBody>
      </p:sp>
      <p:sp>
        <p:nvSpPr>
          <p:cNvPr id="4" name="Slide Number Placeholder 3"/>
          <p:cNvSpPr>
            <a:spLocks noGrp="1"/>
          </p:cNvSpPr>
          <p:nvPr>
            <p:ph type="sldNum" sz="quarter" idx="12"/>
          </p:nvPr>
        </p:nvSpPr>
        <p:spPr/>
        <p:txBody>
          <a:bodyPr/>
          <a:lstStyle/>
          <a:p>
            <a:fld id="{E7DE1435-65CC-43DB-90FE-CEFBCA305A4E}" type="slidenum">
              <a:rPr lang="en-US" smtClean="0"/>
              <a:t>100</a:t>
            </a:fld>
            <a:endParaRPr lang="en-US"/>
          </a:p>
        </p:txBody>
      </p:sp>
    </p:spTree>
    <p:extLst>
      <p:ext uri="{BB962C8B-B14F-4D97-AF65-F5344CB8AC3E}">
        <p14:creationId xmlns:p14="http://schemas.microsoft.com/office/powerpoint/2010/main" val="41439192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a:bodyPr>
          <a:lstStyle/>
          <a:p>
            <a:r>
              <a:rPr lang="en-US" sz="2400" dirty="0" smtClean="0"/>
              <a:t>LALP 5.13</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4640" y="975360"/>
                <a:ext cx="11460480" cy="5720080"/>
              </a:xfrm>
            </p:spPr>
            <p:txBody>
              <a:bodyPr>
                <a:normAutofit lnSpcReduction="10000"/>
              </a:bodyPr>
              <a:lstStyle/>
              <a:p>
                <a:r>
                  <a:rPr lang="en-US" dirty="0" smtClean="0"/>
                  <a:t>8 The optimal solution exists on at least one ( may be more) of the vertices.</a:t>
                </a:r>
              </a:p>
              <a:p>
                <a:r>
                  <a:rPr lang="en-US" dirty="0" smtClean="0"/>
                  <a:t>9 Find all the vertices and evaluate the objective function and make selection of optimal value.</a:t>
                </a:r>
              </a:p>
              <a:p>
                <a:r>
                  <a:rPr lang="en-US" dirty="0" smtClean="0"/>
                  <a:t>-------------------------------------------------------------------------------</a:t>
                </a:r>
              </a:p>
              <a:p>
                <a:r>
                  <a:rPr lang="en-US" dirty="0" smtClean="0"/>
                  <a:t>Some points:</a:t>
                </a:r>
              </a:p>
              <a:p>
                <a:r>
                  <a:rPr lang="en-US" dirty="0" smtClean="0"/>
                  <a:t>X = 0 is an equation of y axis. Y = 0 is an equation of x axis.</a:t>
                </a:r>
              </a:p>
              <a:p>
                <a:r>
                  <a:rPr lang="en-US" dirty="0" smtClean="0"/>
                  <a:t>From one point there passes infinite number of lines but from any two points there passes exactly one unique line.</a:t>
                </a:r>
              </a:p>
              <a:p>
                <a:r>
                  <a:rPr lang="en-US" dirty="0" smtClean="0"/>
                  <a:t>Two non parallel lines intersect at one point only.</a:t>
                </a:r>
              </a:p>
              <a:p>
                <a:r>
                  <a:rPr lang="en-US" dirty="0" smtClean="0"/>
                  <a:t>Equation of a line passing through two points (x1, y1) and (x2, y2) is</a:t>
                </a:r>
              </a:p>
              <a:p>
                <a14:m>
                  <m:oMath xmlns:m="http://schemas.openxmlformats.org/officeDocument/2006/math">
                    <m:d>
                      <m:dPr>
                        <m:ctrlPr>
                          <a:rPr lang="en-US" i="1" smtClean="0">
                            <a:latin typeface="Cambria Math"/>
                          </a:rPr>
                        </m:ctrlPr>
                      </m:dPr>
                      <m:e>
                        <m:f>
                          <m:fPr>
                            <m:ctrlPr>
                              <a:rPr lang="en-US" i="1" smtClean="0">
                                <a:latin typeface="Cambria Math"/>
                              </a:rPr>
                            </m:ctrlPr>
                          </m:fPr>
                          <m:num>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2</m:t>
                            </m:r>
                          </m:den>
                        </m:f>
                      </m:e>
                    </m:d>
                  </m:oMath>
                </a14:m>
                <a:r>
                  <a:rPr lang="en-US" dirty="0" smtClean="0"/>
                  <a:t> = </a:t>
                </a:r>
                <a14:m>
                  <m:oMath xmlns:m="http://schemas.openxmlformats.org/officeDocument/2006/math">
                    <m:d>
                      <m:dPr>
                        <m:ctrlPr>
                          <a:rPr lang="en-US" i="1">
                            <a:latin typeface="Cambria Math"/>
                          </a:rPr>
                        </m:ctrlPr>
                      </m:dPr>
                      <m:e>
                        <m:f>
                          <m:fPr>
                            <m:ctrlPr>
                              <a:rPr lang="en-US" i="1">
                                <a:latin typeface="Cambria Math"/>
                              </a:rPr>
                            </m:ctrlPr>
                          </m:fPr>
                          <m:num>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1</m:t>
                            </m:r>
                          </m:num>
                          <m:den>
                            <m:r>
                              <a:rPr lang="en-US" b="0" i="1" smtClean="0">
                                <a:latin typeface="Cambria Math" panose="02040503050406030204" pitchFamily="18" charset="0"/>
                              </a:rPr>
                              <m:t>𝑦</m:t>
                            </m:r>
                            <m:r>
                              <a:rPr lang="en-US" b="0" i="1" smtClean="0">
                                <a:latin typeface="Cambria Math" panose="02040503050406030204" pitchFamily="18" charset="0"/>
                              </a:rPr>
                              <m:t>1−</m:t>
                            </m:r>
                            <m:r>
                              <a:rPr lang="en-US" b="0" i="1" smtClean="0">
                                <a:latin typeface="Cambria Math" panose="02040503050406030204" pitchFamily="18" charset="0"/>
                              </a:rPr>
                              <m:t>𝑦</m:t>
                            </m:r>
                            <m:r>
                              <a:rPr lang="en-US" b="0" i="1" smtClean="0">
                                <a:latin typeface="Cambria Math" panose="02040503050406030204" pitchFamily="18" charset="0"/>
                              </a:rPr>
                              <m:t>2</m:t>
                            </m:r>
                          </m:den>
                        </m:f>
                      </m:e>
                    </m:d>
                  </m:oMath>
                </a14:m>
                <a:r>
                  <a:rPr lang="en-US" dirty="0" smtClean="0"/>
                  <a:t> or </a:t>
                </a:r>
                <a14:m>
                  <m:oMath xmlns:m="http://schemas.openxmlformats.org/officeDocument/2006/math">
                    <m:d>
                      <m:dPr>
                        <m:begChr m:val="⌊"/>
                        <m:endChr m:val="⌋"/>
                        <m:ctrlPr>
                          <a:rPr lang="en-US" i="1" smtClean="0">
                            <a:latin typeface="Cambria Math"/>
                          </a:rPr>
                        </m:ctrlPr>
                      </m:dPr>
                      <m:e>
                        <m:m>
                          <m:mPr>
                            <m:mcs>
                              <m:mc>
                                <m:mcPr>
                                  <m:count m:val="3"/>
                                  <m:mcJc m:val="center"/>
                                </m:mcPr>
                              </m:mc>
                            </m:mcs>
                            <m:ctrlPr>
                              <a:rPr lang="en-US" i="1" smtClean="0">
                                <a:latin typeface="Cambria Math"/>
                              </a:rPr>
                            </m:ctrlPr>
                          </m:mPr>
                          <m:mr>
                            <m:e>
                              <m:r>
                                <m:rPr>
                                  <m:brk m:alnAt="7"/>
                                </m:rPr>
                                <a:rPr lang="en-US" b="0" i="1" smtClean="0">
                                  <a:latin typeface="Cambria Math" panose="02040503050406030204" pitchFamily="18" charset="0"/>
                                </a:rPr>
                                <m:t>𝑥</m:t>
                              </m:r>
                            </m:e>
                            <m:e>
                              <m:r>
                                <a:rPr lang="en-US" b="0" i="1" smtClean="0">
                                  <a:latin typeface="Cambria Math" panose="02040503050406030204" pitchFamily="18" charset="0"/>
                                </a:rPr>
                                <m:t>𝑦</m:t>
                              </m:r>
                            </m:e>
                            <m:e>
                              <m:r>
                                <a:rPr lang="en-US" b="0" i="1" smtClean="0">
                                  <a:latin typeface="Cambria Math" panose="02040503050406030204" pitchFamily="18" charset="0"/>
                                </a:rPr>
                                <m:t>1</m:t>
                              </m:r>
                            </m:e>
                          </m:mr>
                          <m:mr>
                            <m:e>
                              <m:r>
                                <a:rPr lang="en-US" b="0" i="1" smtClean="0">
                                  <a:latin typeface="Cambria Math" panose="02040503050406030204" pitchFamily="18" charset="0"/>
                                </a:rPr>
                                <m:t>𝑥</m:t>
                              </m:r>
                              <m:r>
                                <a:rPr lang="en-US" b="0" i="1" smtClean="0">
                                  <a:latin typeface="Cambria Math" panose="02040503050406030204" pitchFamily="18" charset="0"/>
                                </a:rPr>
                                <m:t>1</m:t>
                              </m:r>
                            </m:e>
                            <m:e>
                              <m:r>
                                <a:rPr lang="en-US" b="0" i="1" smtClean="0">
                                  <a:latin typeface="Cambria Math" panose="02040503050406030204" pitchFamily="18" charset="0"/>
                                </a:rPr>
                                <m:t>𝑦</m:t>
                              </m:r>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latin typeface="Cambria Math" panose="02040503050406030204" pitchFamily="18" charset="0"/>
                                </a:rPr>
                                <m:t>𝑦</m:t>
                              </m:r>
                              <m:r>
                                <a:rPr lang="en-US" b="0" i="1" smtClean="0">
                                  <a:latin typeface="Cambria Math" panose="02040503050406030204" pitchFamily="18" charset="0"/>
                                </a:rPr>
                                <m:t>2</m:t>
                              </m:r>
                            </m:e>
                            <m:e>
                              <m:r>
                                <a:rPr lang="en-US" b="0" i="1" smtClean="0">
                                  <a:latin typeface="Cambria Math" panose="02040503050406030204" pitchFamily="18" charset="0"/>
                                </a:rPr>
                                <m:t>1</m:t>
                              </m:r>
                            </m:e>
                          </m:mr>
                        </m:m>
                      </m:e>
                    </m:d>
                  </m:oMath>
                </a14:m>
                <a:r>
                  <a:rPr lang="en-US" dirty="0" smtClean="0"/>
                  <a:t> = 0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4640" y="975360"/>
                <a:ext cx="11460480" cy="5720080"/>
              </a:xfrm>
              <a:blipFill>
                <a:blip r:embed="rId2"/>
                <a:stretch>
                  <a:fillRect l="-957" t="-23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101</a:t>
            </a:fld>
            <a:endParaRPr lang="en-US"/>
          </a:p>
        </p:txBody>
      </p:sp>
    </p:spTree>
    <p:extLst>
      <p:ext uri="{BB962C8B-B14F-4D97-AF65-F5344CB8AC3E}">
        <p14:creationId xmlns:p14="http://schemas.microsoft.com/office/powerpoint/2010/main" val="9684874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7995"/>
          </a:xfrm>
        </p:spPr>
        <p:txBody>
          <a:bodyPr>
            <a:normAutofit/>
          </a:bodyPr>
          <a:lstStyle/>
          <a:p>
            <a:r>
              <a:rPr lang="en-US" sz="2400" dirty="0" smtClean="0"/>
              <a:t>LALP 5.14</a:t>
            </a:r>
            <a:endParaRPr lang="en-US" sz="2400" dirty="0"/>
          </a:p>
        </p:txBody>
      </p:sp>
      <p:sp>
        <p:nvSpPr>
          <p:cNvPr id="3" name="Content Placeholder 2"/>
          <p:cNvSpPr>
            <a:spLocks noGrp="1"/>
          </p:cNvSpPr>
          <p:nvPr>
            <p:ph idx="1"/>
          </p:nvPr>
        </p:nvSpPr>
        <p:spPr>
          <a:xfrm>
            <a:off x="325120" y="833120"/>
            <a:ext cx="11450320" cy="5730240"/>
          </a:xfrm>
        </p:spPr>
        <p:txBody>
          <a:bodyPr/>
          <a:lstStyle/>
          <a:p>
            <a:r>
              <a:rPr lang="en-US" b="1" dirty="0" smtClean="0"/>
              <a:t>Two intercept Form:                                      y    x =2</a:t>
            </a:r>
            <a:endParaRPr lang="en-US" b="1" dirty="0"/>
          </a:p>
          <a:p>
            <a:r>
              <a:rPr lang="en-US" b="1" dirty="0" smtClean="0"/>
              <a:t>X = constant is a line parallel to y axis.                              Y = 1</a:t>
            </a:r>
          </a:p>
          <a:p>
            <a:r>
              <a:rPr lang="en-US" b="1" dirty="0" smtClean="0"/>
              <a:t>Y = </a:t>
            </a:r>
            <a:r>
              <a:rPr lang="en-US" b="1" dirty="0"/>
              <a:t>constant is a line parallel to </a:t>
            </a:r>
            <a:r>
              <a:rPr lang="en-US" b="1" dirty="0" smtClean="0"/>
              <a:t>x </a:t>
            </a:r>
            <a:r>
              <a:rPr lang="en-US" b="1" dirty="0"/>
              <a:t>axis</a:t>
            </a:r>
            <a:r>
              <a:rPr lang="en-US" b="1" dirty="0" smtClean="0"/>
              <a:t>.      0                         x               </a:t>
            </a:r>
          </a:p>
          <a:p>
            <a:r>
              <a:rPr lang="en-US" dirty="0" smtClean="0"/>
              <a:t>If ‘a’ and ‘b’ are the intercepts on x and y axis then intercept form of the line </a:t>
            </a:r>
          </a:p>
          <a:p>
            <a:r>
              <a:rPr lang="en-US" dirty="0" smtClean="0"/>
              <a:t>x/a + y/b = 1 where a and b are intercepts other than zero.  2x + 4y = 8 </a:t>
            </a:r>
          </a:p>
          <a:p>
            <a:r>
              <a:rPr lang="en-US" dirty="0" smtClean="0"/>
              <a:t>, x/4 + y/2 =1</a:t>
            </a:r>
          </a:p>
          <a:p>
            <a:r>
              <a:rPr lang="en-US" dirty="0" smtClean="0"/>
              <a:t>General equation of a line is  ax + by +c = 0</a:t>
            </a:r>
          </a:p>
          <a:p>
            <a:r>
              <a:rPr lang="en-US" dirty="0" smtClean="0"/>
              <a:t>Find the equation of line passing through (1 , 3) and ( -2, 4),</a:t>
            </a:r>
          </a:p>
          <a:p>
            <a:r>
              <a:rPr lang="en-US" dirty="0" smtClean="0"/>
              <a:t>(x- 1)/ (1- (-2)) = (y-(3)/ ( 3- 4) </a:t>
            </a:r>
          </a:p>
          <a:p>
            <a:r>
              <a:rPr lang="en-US" dirty="0" smtClean="0"/>
              <a:t>Find the intercepts of 4x + 3y = 8  4x/ 8 + 3y /8  = 1, x/2 + y/ (8/3) = 1 </a:t>
            </a:r>
            <a:endParaRPr lang="en-US" dirty="0"/>
          </a:p>
        </p:txBody>
      </p:sp>
      <p:cxnSp>
        <p:nvCxnSpPr>
          <p:cNvPr id="5" name="Straight Arrow Connector 4"/>
          <p:cNvCxnSpPr/>
          <p:nvPr/>
        </p:nvCxnSpPr>
        <p:spPr>
          <a:xfrm flipH="1">
            <a:off x="6807200" y="1046480"/>
            <a:ext cx="10160" cy="10464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6837680" y="2062480"/>
            <a:ext cx="2052320" cy="406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H="1" flipV="1">
            <a:off x="7508240" y="1046480"/>
            <a:ext cx="40640" cy="1036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6807200" y="1686560"/>
            <a:ext cx="1849120" cy="50800"/>
          </a:xfrm>
          <a:prstGeom prst="line">
            <a:avLst/>
          </a:prstGeom>
        </p:spPr>
        <p:style>
          <a:lnRef idx="1">
            <a:schemeClr val="dk1"/>
          </a:lnRef>
          <a:fillRef idx="0">
            <a:schemeClr val="dk1"/>
          </a:fillRef>
          <a:effectRef idx="0">
            <a:schemeClr val="dk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102</a:t>
            </a:fld>
            <a:endParaRPr lang="en-US"/>
          </a:p>
        </p:txBody>
      </p:sp>
    </p:spTree>
    <p:extLst>
      <p:ext uri="{BB962C8B-B14F-4D97-AF65-F5344CB8AC3E}">
        <p14:creationId xmlns:p14="http://schemas.microsoft.com/office/powerpoint/2010/main" val="28551893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427355"/>
          </a:xfrm>
        </p:spPr>
        <p:txBody>
          <a:bodyPr>
            <a:normAutofit/>
          </a:bodyPr>
          <a:lstStyle/>
          <a:p>
            <a:r>
              <a:rPr lang="en-US" sz="2400" dirty="0" smtClean="0"/>
              <a:t>LALP 5.15</a:t>
            </a:r>
            <a:endParaRPr lang="en-US" sz="2400" dirty="0"/>
          </a:p>
        </p:txBody>
      </p:sp>
      <p:sp>
        <p:nvSpPr>
          <p:cNvPr id="3" name="Content Placeholder 2"/>
          <p:cNvSpPr>
            <a:spLocks noGrp="1"/>
          </p:cNvSpPr>
          <p:nvPr>
            <p:ph idx="1"/>
          </p:nvPr>
        </p:nvSpPr>
        <p:spPr>
          <a:xfrm>
            <a:off x="487680" y="690880"/>
            <a:ext cx="11257280" cy="6278880"/>
          </a:xfrm>
        </p:spPr>
        <p:txBody>
          <a:bodyPr>
            <a:normAutofit fontScale="92500"/>
          </a:bodyPr>
          <a:lstStyle/>
          <a:p>
            <a:pPr marL="0" indent="0">
              <a:buNone/>
            </a:pPr>
            <a:r>
              <a:rPr lang="en-US" dirty="0" smtClean="0"/>
              <a:t>Y                                           </a:t>
            </a:r>
            <a:r>
              <a:rPr lang="en-US" sz="2400" dirty="0" smtClean="0"/>
              <a:t>Find x and y so as to maximize z = 5x +7y</a:t>
            </a:r>
          </a:p>
          <a:p>
            <a:pPr marL="0" indent="0">
              <a:buNone/>
            </a:pPr>
            <a:r>
              <a:rPr lang="en-US" sz="2400" dirty="0"/>
              <a:t> </a:t>
            </a:r>
            <a:r>
              <a:rPr lang="en-US" sz="2400" dirty="0" smtClean="0"/>
              <a:t>                                                  subject to x + y ≤ 4    (1), 3x + 8y </a:t>
            </a:r>
            <a:r>
              <a:rPr lang="en-US" dirty="0" smtClean="0"/>
              <a:t>≤ 24   </a:t>
            </a:r>
            <a:r>
              <a:rPr lang="en-US" sz="2400" dirty="0" smtClean="0"/>
              <a:t>(2) </a:t>
            </a:r>
            <a:r>
              <a:rPr lang="en-US" sz="2400" dirty="0"/>
              <a:t>with x, y ≥ 0</a:t>
            </a:r>
            <a:endParaRPr lang="en-US" sz="2400" dirty="0" smtClean="0"/>
          </a:p>
          <a:p>
            <a:pPr marL="0" indent="0">
              <a:buNone/>
            </a:pPr>
            <a:r>
              <a:rPr lang="en-US" sz="2400" dirty="0"/>
              <a:t> </a:t>
            </a:r>
            <a:r>
              <a:rPr lang="en-US" sz="2400" dirty="0" smtClean="0"/>
              <a:t>                               Solution: Consider </a:t>
            </a:r>
            <a:r>
              <a:rPr lang="en-US" dirty="0"/>
              <a:t>x +y </a:t>
            </a:r>
            <a:r>
              <a:rPr lang="en-US" dirty="0" smtClean="0"/>
              <a:t>= </a:t>
            </a:r>
            <a:r>
              <a:rPr lang="en-US" dirty="0"/>
              <a:t>4    (1</a:t>
            </a:r>
            <a:r>
              <a:rPr lang="en-US" dirty="0" smtClean="0"/>
              <a:t>) for y = 0, x = 4 Point (4,0) </a:t>
            </a:r>
          </a:p>
          <a:p>
            <a:pPr marL="0" indent="0">
              <a:buNone/>
            </a:pPr>
            <a:r>
              <a:rPr lang="en-US" dirty="0" smtClean="0"/>
              <a:t>B(0,4)         Region                                               for x = 0, y = 4 Point (0,4)                  </a:t>
            </a:r>
          </a:p>
          <a:p>
            <a:pPr marL="0" indent="0">
              <a:buNone/>
            </a:pPr>
            <a:r>
              <a:rPr lang="en-US" dirty="0" smtClean="0"/>
              <a:t>                                        The </a:t>
            </a:r>
            <a:r>
              <a:rPr lang="en-US" dirty="0" err="1" smtClean="0"/>
              <a:t>regon</a:t>
            </a:r>
            <a:r>
              <a:rPr lang="en-US" dirty="0" smtClean="0"/>
              <a:t> OAB is the required region ≤</a:t>
            </a:r>
          </a:p>
          <a:p>
            <a:pPr marL="0" indent="0">
              <a:buNone/>
            </a:pPr>
            <a:r>
              <a:rPr lang="en-US" dirty="0" smtClean="0"/>
              <a:t>  0              A(4,0)  x         Consider 3x + </a:t>
            </a:r>
            <a:r>
              <a:rPr lang="en-US" dirty="0"/>
              <a:t>8y </a:t>
            </a:r>
            <a:r>
              <a:rPr lang="en-US" dirty="0" smtClean="0"/>
              <a:t>=  24 (1) for y = 0 , x = 8, point (8,0)</a:t>
            </a:r>
          </a:p>
          <a:p>
            <a:pPr marL="0" indent="0">
              <a:buNone/>
            </a:pPr>
            <a:r>
              <a:rPr lang="en-US" dirty="0"/>
              <a:t> </a:t>
            </a:r>
            <a:r>
              <a:rPr lang="en-US" dirty="0" smtClean="0"/>
              <a:t>                                                                                 (2) for x = 0, y = 3 , Point (0,3)</a:t>
            </a:r>
          </a:p>
          <a:p>
            <a:pPr marL="0" indent="0">
              <a:buNone/>
            </a:pPr>
            <a:r>
              <a:rPr lang="en-US" dirty="0"/>
              <a:t> </a:t>
            </a:r>
            <a:r>
              <a:rPr lang="en-US" dirty="0" smtClean="0"/>
              <a:t> Y                                                 Y</a:t>
            </a:r>
          </a:p>
          <a:p>
            <a:pPr marL="0" indent="0">
              <a:buNone/>
            </a:pPr>
            <a:r>
              <a:rPr lang="en-US" dirty="0" smtClean="0"/>
              <a:t>                                                   B</a:t>
            </a:r>
          </a:p>
          <a:p>
            <a:pPr marL="0" indent="0">
              <a:buNone/>
            </a:pPr>
            <a:r>
              <a:rPr lang="en-US" dirty="0" smtClean="0"/>
              <a:t>C(0,3)       Region ODC           C        P             The most common region is OAPC                                                    </a:t>
            </a:r>
          </a:p>
          <a:p>
            <a:pPr marL="0" indent="0">
              <a:buNone/>
            </a:pPr>
            <a:r>
              <a:rPr lang="en-US" dirty="0" smtClean="0"/>
              <a:t>0                        D(8,0) x          O            A           D      x   O(0,0), A(4,0), P(8/5,12/5),   </a:t>
            </a:r>
            <a:endParaRPr lang="en-US" dirty="0"/>
          </a:p>
          <a:p>
            <a:pPr marL="0" indent="0">
              <a:buNone/>
            </a:pPr>
            <a:r>
              <a:rPr lang="en-US" dirty="0" smtClean="0"/>
              <a:t>                                                                                               C(0,3)</a:t>
            </a:r>
          </a:p>
          <a:p>
            <a:pPr marL="0" indent="0">
              <a:buNone/>
            </a:pPr>
            <a:r>
              <a:rPr lang="en-US" dirty="0" smtClean="0"/>
              <a:t> </a:t>
            </a:r>
            <a:endParaRPr lang="en-US" dirty="0"/>
          </a:p>
        </p:txBody>
      </p:sp>
      <p:cxnSp>
        <p:nvCxnSpPr>
          <p:cNvPr id="6" name="Straight Arrow Connector 5"/>
          <p:cNvCxnSpPr/>
          <p:nvPr/>
        </p:nvCxnSpPr>
        <p:spPr>
          <a:xfrm flipH="1" flipV="1">
            <a:off x="751840" y="965200"/>
            <a:ext cx="86360" cy="2352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838200" y="3271520"/>
            <a:ext cx="2189480" cy="50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Up Arrow Callout 8"/>
          <p:cNvSpPr/>
          <p:nvPr/>
        </p:nvSpPr>
        <p:spPr>
          <a:xfrm>
            <a:off x="3870960" y="5283200"/>
            <a:ext cx="45719" cy="45719"/>
          </a:xfrm>
          <a:prstGeom prst="upArrowCallout">
            <a:avLst>
              <a:gd name="adj1" fmla="val 25000"/>
              <a:gd name="adj2" fmla="val 25000"/>
              <a:gd name="adj3" fmla="val 25000"/>
              <a:gd name="adj4"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838200" y="2346960"/>
            <a:ext cx="1112520" cy="97028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795020" y="3982720"/>
            <a:ext cx="0" cy="166624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V="1">
            <a:off x="695960" y="5537200"/>
            <a:ext cx="2890520" cy="9144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795020" y="4815840"/>
            <a:ext cx="2100580" cy="80264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4378960" y="5466080"/>
            <a:ext cx="2804160" cy="203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V="1">
            <a:off x="4475481" y="3906519"/>
            <a:ext cx="30480" cy="1584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H="1" flipV="1">
            <a:off x="4378960" y="4698999"/>
            <a:ext cx="2438401" cy="828041"/>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p:nvPr/>
        </p:nvCxnSpPr>
        <p:spPr>
          <a:xfrm>
            <a:off x="4505961" y="4338320"/>
            <a:ext cx="1183639" cy="1198880"/>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Arrow Connector 40"/>
          <p:cNvCxnSpPr/>
          <p:nvPr/>
        </p:nvCxnSpPr>
        <p:spPr>
          <a:xfrm flipH="1">
            <a:off x="1168400" y="2428240"/>
            <a:ext cx="676910" cy="528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flipH="1">
            <a:off x="1300480" y="4541520"/>
            <a:ext cx="840740" cy="7645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flipH="1">
            <a:off x="4917440" y="4815840"/>
            <a:ext cx="1483360" cy="401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1950720" y="5262880"/>
            <a:ext cx="20320" cy="203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103</a:t>
            </a:fld>
            <a:endParaRPr lang="en-US"/>
          </a:p>
        </p:txBody>
      </p:sp>
    </p:spTree>
    <p:extLst>
      <p:ext uri="{BB962C8B-B14F-4D97-AF65-F5344CB8AC3E}">
        <p14:creationId xmlns:p14="http://schemas.microsoft.com/office/powerpoint/2010/main" val="7298164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fontScale="90000"/>
          </a:bodyPr>
          <a:lstStyle/>
          <a:p>
            <a:endParaRPr lang="en-US" dirty="0"/>
          </a:p>
        </p:txBody>
      </p:sp>
      <p:sp>
        <p:nvSpPr>
          <p:cNvPr id="3" name="Content Placeholder 2"/>
          <p:cNvSpPr>
            <a:spLocks noGrp="1"/>
          </p:cNvSpPr>
          <p:nvPr>
            <p:ph idx="1"/>
          </p:nvPr>
        </p:nvSpPr>
        <p:spPr>
          <a:xfrm>
            <a:off x="396240" y="1087120"/>
            <a:ext cx="10957560" cy="5089843"/>
          </a:xfrm>
        </p:spPr>
        <p:txBody>
          <a:bodyPr/>
          <a:lstStyle/>
          <a:p>
            <a:endParaRPr lang="en-US" dirty="0"/>
          </a:p>
        </p:txBody>
      </p:sp>
      <p:cxnSp>
        <p:nvCxnSpPr>
          <p:cNvPr id="5" name="Straight Arrow Connector 4"/>
          <p:cNvCxnSpPr/>
          <p:nvPr/>
        </p:nvCxnSpPr>
        <p:spPr>
          <a:xfrm>
            <a:off x="2092960" y="1971040"/>
            <a:ext cx="20320" cy="2123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2113280" y="4064000"/>
            <a:ext cx="3027680" cy="12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flipV="1">
            <a:off x="2113280" y="3230880"/>
            <a:ext cx="2397760" cy="863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3545840" y="466344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113280" y="2631440"/>
            <a:ext cx="1605280" cy="1488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a:off x="2113280" y="3375660"/>
            <a:ext cx="22352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718560" y="3850640"/>
            <a:ext cx="121920"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2225040" y="2153920"/>
            <a:ext cx="599440" cy="58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3479800" y="2824480"/>
            <a:ext cx="360680" cy="1132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flipV="1">
            <a:off x="2524760" y="2306320"/>
            <a:ext cx="665480" cy="726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p:nvPr/>
        </p:nvCxnSpPr>
        <p:spPr>
          <a:xfrm flipV="1">
            <a:off x="3627120" y="2631440"/>
            <a:ext cx="538480" cy="14325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a:off x="7223760" y="1971040"/>
            <a:ext cx="0" cy="24790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a:off x="7559040" y="435864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7203440" y="4429760"/>
            <a:ext cx="3413760" cy="304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H="1" flipV="1">
            <a:off x="7223760" y="2669540"/>
            <a:ext cx="721360" cy="191262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a:off x="7203440" y="3726180"/>
            <a:ext cx="2479040" cy="718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104</a:t>
            </a:fld>
            <a:endParaRPr lang="en-US"/>
          </a:p>
        </p:txBody>
      </p:sp>
    </p:spTree>
    <p:extLst>
      <p:ext uri="{BB962C8B-B14F-4D97-AF65-F5344CB8AC3E}">
        <p14:creationId xmlns:p14="http://schemas.microsoft.com/office/powerpoint/2010/main" val="5166668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a:bodyPr>
          <a:lstStyle/>
          <a:p>
            <a:r>
              <a:rPr lang="en-US" sz="2400" dirty="0"/>
              <a:t>LALP </a:t>
            </a:r>
            <a:r>
              <a:rPr lang="en-US" sz="2400" dirty="0" smtClean="0"/>
              <a:t>5.16</a:t>
            </a:r>
            <a:endParaRPr lang="en-US" sz="2400" dirty="0"/>
          </a:p>
        </p:txBody>
      </p:sp>
      <p:sp>
        <p:nvSpPr>
          <p:cNvPr id="3" name="Content Placeholder 2"/>
          <p:cNvSpPr>
            <a:spLocks noGrp="1"/>
          </p:cNvSpPr>
          <p:nvPr>
            <p:ph idx="1"/>
          </p:nvPr>
        </p:nvSpPr>
        <p:spPr>
          <a:xfrm>
            <a:off x="294640" y="863600"/>
            <a:ext cx="11582400" cy="5821680"/>
          </a:xfrm>
        </p:spPr>
        <p:txBody>
          <a:bodyPr/>
          <a:lstStyle/>
          <a:p>
            <a:r>
              <a:rPr lang="en-US" dirty="0" smtClean="0"/>
              <a:t>Example: Resources</a:t>
            </a:r>
            <a:r>
              <a:rPr lang="en-US" dirty="0"/>
              <a:t>:  </a:t>
            </a:r>
            <a:r>
              <a:rPr lang="en-US" dirty="0" err="1"/>
              <a:t>Dept</a:t>
            </a:r>
            <a:r>
              <a:rPr lang="en-US" dirty="0"/>
              <a:t> A: 160 hours and dept. B : 180 hours.</a:t>
            </a:r>
          </a:p>
          <a:p>
            <a:r>
              <a:rPr lang="en-US" dirty="0"/>
              <a:t>Activities : Tables    Chairs</a:t>
            </a:r>
          </a:p>
          <a:p>
            <a:r>
              <a:rPr lang="en-US" dirty="0"/>
              <a:t>                   </a:t>
            </a:r>
            <a:r>
              <a:rPr lang="en-US" dirty="0" err="1"/>
              <a:t>Dept</a:t>
            </a:r>
            <a:r>
              <a:rPr lang="en-US" dirty="0"/>
              <a:t> A     Dept. B  profit per </a:t>
            </a:r>
            <a:r>
              <a:rPr lang="en-US" dirty="0" smtClean="0"/>
              <a:t>unit     Plan</a:t>
            </a:r>
            <a:endParaRPr lang="en-US" dirty="0"/>
          </a:p>
          <a:p>
            <a:r>
              <a:rPr lang="en-US" dirty="0"/>
              <a:t>Table:         4                2            </a:t>
            </a:r>
            <a:r>
              <a:rPr lang="en-US" dirty="0" err="1"/>
              <a:t>rs</a:t>
            </a:r>
            <a:r>
              <a:rPr lang="en-US" dirty="0"/>
              <a:t>. </a:t>
            </a:r>
            <a:r>
              <a:rPr lang="en-US" dirty="0" smtClean="0"/>
              <a:t>10                      x units  </a:t>
            </a:r>
            <a:endParaRPr lang="en-US" dirty="0"/>
          </a:p>
          <a:p>
            <a:r>
              <a:rPr lang="en-US" dirty="0"/>
              <a:t>Chair          2                 6           </a:t>
            </a:r>
            <a:r>
              <a:rPr lang="en-US" dirty="0" err="1"/>
              <a:t>rs</a:t>
            </a:r>
            <a:r>
              <a:rPr lang="en-US" dirty="0"/>
              <a:t>. </a:t>
            </a:r>
            <a:r>
              <a:rPr lang="en-US" dirty="0" smtClean="0"/>
              <a:t>15                      y units</a:t>
            </a:r>
          </a:p>
          <a:p>
            <a:endParaRPr lang="en-US" dirty="0"/>
          </a:p>
          <a:p>
            <a:r>
              <a:rPr lang="en-US" dirty="0" smtClean="0"/>
              <a:t>Find x and y so that F(</a:t>
            </a:r>
            <a:r>
              <a:rPr lang="en-US" dirty="0" err="1" smtClean="0"/>
              <a:t>x,y</a:t>
            </a:r>
            <a:r>
              <a:rPr lang="en-US" dirty="0" smtClean="0"/>
              <a:t>) = 10 x + 15 y is maximized</a:t>
            </a:r>
          </a:p>
          <a:p>
            <a:r>
              <a:rPr lang="en-US" dirty="0" smtClean="0"/>
              <a:t>With constraint on resources (1) 4x + 2y ≤ 160 , (2) 2x + 6y  ≤ 180</a:t>
            </a:r>
          </a:p>
          <a:p>
            <a:r>
              <a:rPr lang="en-US" dirty="0"/>
              <a:t> </a:t>
            </a:r>
            <a:r>
              <a:rPr lang="en-US" dirty="0" smtClean="0"/>
              <a:t>    Non negativity constraints (2) x , y ≥ 0       </a:t>
            </a:r>
          </a:p>
          <a:p>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105</a:t>
            </a:fld>
            <a:endParaRPr lang="en-US"/>
          </a:p>
        </p:txBody>
      </p:sp>
    </p:spTree>
    <p:extLst>
      <p:ext uri="{BB962C8B-B14F-4D97-AF65-F5344CB8AC3E}">
        <p14:creationId xmlns:p14="http://schemas.microsoft.com/office/powerpoint/2010/main" val="37123724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7355"/>
          </a:xfrm>
        </p:spPr>
        <p:txBody>
          <a:bodyPr>
            <a:normAutofit/>
          </a:bodyPr>
          <a:lstStyle/>
          <a:p>
            <a:r>
              <a:rPr lang="en-US" sz="2400" dirty="0" smtClean="0"/>
              <a:t>LALP 5.17</a:t>
            </a:r>
            <a:endParaRPr lang="en-US" sz="2400" dirty="0"/>
          </a:p>
        </p:txBody>
      </p:sp>
      <p:sp>
        <p:nvSpPr>
          <p:cNvPr id="3" name="Content Placeholder 2"/>
          <p:cNvSpPr>
            <a:spLocks noGrp="1"/>
          </p:cNvSpPr>
          <p:nvPr>
            <p:ph idx="1"/>
          </p:nvPr>
        </p:nvSpPr>
        <p:spPr>
          <a:xfrm>
            <a:off x="447040" y="792480"/>
            <a:ext cx="11104880" cy="5902960"/>
          </a:xfrm>
        </p:spPr>
        <p:txBody>
          <a:bodyPr>
            <a:normAutofit lnSpcReduction="10000"/>
          </a:bodyPr>
          <a:lstStyle/>
          <a:p>
            <a:r>
              <a:rPr lang="en-US" dirty="0" smtClean="0"/>
              <a:t>1 Consider  4x + 2y ≤ </a:t>
            </a:r>
            <a:r>
              <a:rPr lang="en-US" dirty="0"/>
              <a:t>160</a:t>
            </a:r>
            <a:r>
              <a:rPr lang="en-US" dirty="0" smtClean="0"/>
              <a:t> , for y = 0 , x =40  ,  Point A ( 40,0,) </a:t>
            </a:r>
          </a:p>
          <a:p>
            <a:r>
              <a:rPr lang="en-US" dirty="0" smtClean="0"/>
              <a:t>for x = 0,y = 80                                                       point B (0 , 80)</a:t>
            </a:r>
          </a:p>
          <a:p>
            <a:r>
              <a:rPr lang="en-US" dirty="0"/>
              <a:t> 2x + 6y  ≤ 180 </a:t>
            </a:r>
            <a:r>
              <a:rPr lang="en-US" dirty="0" smtClean="0"/>
              <a:t> for y =0, x= 90, point C (90, 0 ) for x = 0, y = 30 ,Point D(0,30 )   </a:t>
            </a:r>
          </a:p>
          <a:p>
            <a:r>
              <a:rPr lang="en-US" dirty="0" smtClean="0"/>
              <a:t>   y          </a:t>
            </a:r>
          </a:p>
          <a:p>
            <a:pPr marL="0" indent="0">
              <a:buNone/>
            </a:pPr>
            <a:r>
              <a:rPr lang="en-US" dirty="0" smtClean="0"/>
              <a:t>B(0,80)The most common region to </a:t>
            </a:r>
            <a:r>
              <a:rPr lang="en-US" b="1" dirty="0" smtClean="0"/>
              <a:t>OAB</a:t>
            </a:r>
            <a:r>
              <a:rPr lang="en-US" dirty="0" smtClean="0"/>
              <a:t> and </a:t>
            </a:r>
            <a:r>
              <a:rPr lang="en-US" b="1" dirty="0" smtClean="0"/>
              <a:t>CDO</a:t>
            </a:r>
            <a:r>
              <a:rPr lang="en-US" dirty="0" smtClean="0"/>
              <a:t> is</a:t>
            </a:r>
            <a:r>
              <a:rPr lang="en-US" b="1" dirty="0" smtClean="0"/>
              <a:t> APDO. This is a convex </a:t>
            </a:r>
            <a:endParaRPr lang="en-US" b="1" dirty="0"/>
          </a:p>
          <a:p>
            <a:r>
              <a:rPr lang="en-US" dirty="0" smtClean="0"/>
              <a:t>               polygon and hence solution lies on at least one of the vertex.</a:t>
            </a:r>
          </a:p>
          <a:p>
            <a:r>
              <a:rPr lang="en-US" dirty="0" smtClean="0"/>
              <a:t>D         P                      A(40,0), P (  , ) , D(0,30) and O(0,0), Evaluate objective .                                   Function on vertices. </a:t>
            </a:r>
            <a:endParaRPr lang="en-US" dirty="0"/>
          </a:p>
          <a:p>
            <a:r>
              <a:rPr lang="en-US" dirty="0" smtClean="0"/>
              <a:t>                                                       Points        Value of 10x + 15 y</a:t>
            </a:r>
          </a:p>
          <a:p>
            <a:r>
              <a:rPr lang="en-US" dirty="0" smtClean="0"/>
              <a:t>O            A(40,0)  C(90,0)       x     </a:t>
            </a:r>
            <a:r>
              <a:rPr lang="en-US" sz="2000" dirty="0" smtClean="0"/>
              <a:t>A ( 40,0)        10(40) + 15(0) = 400</a:t>
            </a:r>
          </a:p>
          <a:p>
            <a:r>
              <a:rPr lang="en-US" sz="2000" dirty="0"/>
              <a:t> </a:t>
            </a:r>
            <a:r>
              <a:rPr lang="en-US" sz="2000" dirty="0" smtClean="0"/>
              <a:t>                                                                                P(30,20)        10(30) + 15(20) </a:t>
            </a:r>
            <a:r>
              <a:rPr lang="en-US" sz="2000" b="1" dirty="0" smtClean="0"/>
              <a:t>=600 so x =30, y = 20</a:t>
            </a:r>
          </a:p>
          <a:p>
            <a:r>
              <a:rPr lang="en-US" sz="2000" dirty="0"/>
              <a:t> </a:t>
            </a:r>
            <a:r>
              <a:rPr lang="en-US" sz="2000" dirty="0" smtClean="0"/>
              <a:t>                                                                                D(0,30)           0(10) + 15(30) = 450</a:t>
            </a:r>
            <a:endParaRPr lang="en-US" dirty="0"/>
          </a:p>
        </p:txBody>
      </p:sp>
      <p:cxnSp>
        <p:nvCxnSpPr>
          <p:cNvPr id="5" name="Straight Arrow Connector 4"/>
          <p:cNvCxnSpPr/>
          <p:nvPr/>
        </p:nvCxnSpPr>
        <p:spPr>
          <a:xfrm flipH="1">
            <a:off x="944880" y="2550160"/>
            <a:ext cx="30480" cy="26517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934720" y="5171440"/>
            <a:ext cx="3769360" cy="177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flipV="1">
            <a:off x="975360" y="2987040"/>
            <a:ext cx="1198880" cy="221488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flipV="1">
            <a:off x="960120" y="3992880"/>
            <a:ext cx="2778760" cy="142494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106</a:t>
            </a:fld>
            <a:endParaRPr lang="en-US"/>
          </a:p>
        </p:txBody>
      </p:sp>
    </p:spTree>
    <p:extLst>
      <p:ext uri="{BB962C8B-B14F-4D97-AF65-F5344CB8AC3E}">
        <p14:creationId xmlns:p14="http://schemas.microsoft.com/office/powerpoint/2010/main" val="1244081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56235"/>
          </a:xfrm>
        </p:spPr>
        <p:txBody>
          <a:bodyPr>
            <a:noAutofit/>
          </a:bodyPr>
          <a:lstStyle/>
          <a:p>
            <a:r>
              <a:rPr lang="en-US" sz="2400" dirty="0" smtClean="0"/>
              <a:t>LALP 5.18</a:t>
            </a:r>
            <a:endParaRPr lang="en-US" sz="2400" dirty="0"/>
          </a:p>
        </p:txBody>
      </p:sp>
      <p:sp>
        <p:nvSpPr>
          <p:cNvPr id="3" name="Content Placeholder 2"/>
          <p:cNvSpPr>
            <a:spLocks noGrp="1"/>
          </p:cNvSpPr>
          <p:nvPr>
            <p:ph idx="1"/>
          </p:nvPr>
        </p:nvSpPr>
        <p:spPr>
          <a:xfrm>
            <a:off x="243840" y="650240"/>
            <a:ext cx="11704320" cy="6035040"/>
          </a:xfrm>
        </p:spPr>
        <p:txBody>
          <a:bodyPr/>
          <a:lstStyle/>
          <a:p>
            <a:r>
              <a:rPr lang="en-US" dirty="0"/>
              <a:t>Let x1 and x2 be  amount of type p and type q of the food to be planned to satisfy the requirement and minimize the cost.</a:t>
            </a:r>
          </a:p>
          <a:p>
            <a:r>
              <a:rPr lang="en-US" dirty="0"/>
              <a:t>Construct the model. Find x1 and x2 so as to </a:t>
            </a:r>
            <a:r>
              <a:rPr lang="en-US" b="1" dirty="0"/>
              <a:t>minimize</a:t>
            </a:r>
            <a:r>
              <a:rPr lang="en-US" dirty="0"/>
              <a:t> the total purchase cost:  10 x1 + 20 x2  subject to </a:t>
            </a:r>
            <a:r>
              <a:rPr lang="en-US" b="1" dirty="0"/>
              <a:t>2x1 + </a:t>
            </a:r>
            <a:r>
              <a:rPr lang="en-US" b="1" dirty="0" smtClean="0"/>
              <a:t>5x2 </a:t>
            </a:r>
            <a:r>
              <a:rPr lang="en-US" b="1" dirty="0"/>
              <a:t>≥ 20</a:t>
            </a:r>
            <a:r>
              <a:rPr lang="en-US" dirty="0"/>
              <a:t> fat const</a:t>
            </a:r>
            <a:r>
              <a:rPr lang="en-US" dirty="0" smtClean="0"/>
              <a:t>.(2x + 5y = 20)</a:t>
            </a:r>
            <a:endParaRPr lang="en-US" dirty="0"/>
          </a:p>
          <a:p>
            <a:r>
              <a:rPr lang="en-US" dirty="0"/>
              <a:t> </a:t>
            </a:r>
            <a:r>
              <a:rPr lang="en-US" dirty="0" smtClean="0"/>
              <a:t> Y        </a:t>
            </a:r>
            <a:r>
              <a:rPr lang="en-US" dirty="0"/>
              <a:t>3x1 + 4x2 ≥ </a:t>
            </a:r>
            <a:r>
              <a:rPr lang="en-US" dirty="0" smtClean="0"/>
              <a:t>24</a:t>
            </a:r>
            <a:r>
              <a:rPr lang="en-US" dirty="0"/>
              <a:t> </a:t>
            </a:r>
            <a:r>
              <a:rPr lang="en-US" dirty="0" smtClean="0"/>
              <a:t>[ 3x + 4y =24]     </a:t>
            </a:r>
            <a:r>
              <a:rPr lang="en-US" dirty="0"/>
              <a:t>5x1 + 2x2 ≥ </a:t>
            </a:r>
            <a:r>
              <a:rPr lang="en-US" dirty="0" smtClean="0"/>
              <a:t>16, With </a:t>
            </a:r>
            <a:r>
              <a:rPr lang="en-US" dirty="0"/>
              <a:t>x1, x2 ≥ </a:t>
            </a:r>
            <a:r>
              <a:rPr lang="en-US" dirty="0" smtClean="0"/>
              <a:t>0</a:t>
            </a:r>
          </a:p>
          <a:p>
            <a:endParaRPr lang="en-US" dirty="0" smtClean="0"/>
          </a:p>
          <a:p>
            <a:r>
              <a:rPr lang="en-US" dirty="0" smtClean="0"/>
              <a:t> f(0,8)        The region is an open ended and bounded below. It is</a:t>
            </a:r>
            <a:r>
              <a:rPr lang="en-US" b="1" dirty="0" smtClean="0"/>
              <a:t> XAPQEY            </a:t>
            </a:r>
            <a:endParaRPr lang="en-US" b="1" dirty="0"/>
          </a:p>
          <a:p>
            <a:pPr marL="0" indent="0">
              <a:buNone/>
            </a:pPr>
            <a:r>
              <a:rPr lang="en-US" dirty="0" smtClean="0"/>
              <a:t>   </a:t>
            </a:r>
            <a:r>
              <a:rPr lang="en-US" sz="2000" dirty="0" smtClean="0"/>
              <a:t>D    (0,6)              Coordinates of A (10, 5) , P(40/7, 12/7) And Q(8/7, 36/7) and E(0,8) Now evaluate objective f                        .                   Q</a:t>
            </a:r>
          </a:p>
          <a:p>
            <a:r>
              <a:rPr lang="en-US" sz="2000" dirty="0" smtClean="0"/>
              <a:t>B(0,4)                                                                                              Point   value of obj. fun= 10x1 + 20x2</a:t>
            </a:r>
            <a:endParaRPr lang="en-US" sz="2000" dirty="0"/>
          </a:p>
          <a:p>
            <a:r>
              <a:rPr lang="en-US" dirty="0" smtClean="0"/>
              <a:t>                                                                             </a:t>
            </a:r>
            <a:r>
              <a:rPr lang="en-US" sz="1600" dirty="0" smtClean="0"/>
              <a:t>A(10,5)                        100+100 = 200</a:t>
            </a:r>
            <a:endParaRPr lang="en-US" dirty="0" smtClean="0"/>
          </a:p>
          <a:p>
            <a:r>
              <a:rPr lang="en-US" dirty="0" smtClean="0"/>
              <a:t>                                   P                                        </a:t>
            </a:r>
            <a:r>
              <a:rPr lang="en-US" sz="1600" dirty="0" err="1" smtClean="0"/>
              <a:t>P</a:t>
            </a:r>
            <a:r>
              <a:rPr lang="en-US" sz="1600" dirty="0" smtClean="0"/>
              <a:t> (40/7 , 12/7)           400/7 + 240/7 = 640/7 = </a:t>
            </a:r>
            <a:r>
              <a:rPr lang="en-US" sz="1600" b="1" dirty="0" smtClean="0"/>
              <a:t>91</a:t>
            </a:r>
            <a:endParaRPr lang="en-US" b="1" dirty="0"/>
          </a:p>
          <a:p>
            <a:pPr marL="0" indent="0">
              <a:buNone/>
            </a:pPr>
            <a:r>
              <a:rPr lang="en-US" dirty="0"/>
              <a:t> </a:t>
            </a:r>
            <a:r>
              <a:rPr lang="en-US" dirty="0" smtClean="0"/>
              <a:t>    O          E(3.4,0)        C(8,0)    A(10,0)            X </a:t>
            </a:r>
            <a:r>
              <a:rPr lang="en-US" sz="1600" dirty="0" smtClean="0"/>
              <a:t>Q (8/7, 36/7)            80/7 + 720/7 = 800/7 = 114</a:t>
            </a:r>
            <a:endParaRPr lang="en-US" dirty="0"/>
          </a:p>
        </p:txBody>
      </p:sp>
      <p:cxnSp>
        <p:nvCxnSpPr>
          <p:cNvPr id="7" name="Straight Arrow Connector 6"/>
          <p:cNvCxnSpPr/>
          <p:nvPr/>
        </p:nvCxnSpPr>
        <p:spPr>
          <a:xfrm>
            <a:off x="838200" y="2682240"/>
            <a:ext cx="0" cy="335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838200" y="6024880"/>
            <a:ext cx="5694680" cy="121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flipV="1">
            <a:off x="838200" y="4165600"/>
            <a:ext cx="3289301" cy="1960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6532880" y="378968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838199" y="4947920"/>
            <a:ext cx="4089401" cy="1178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flipV="1">
            <a:off x="838200" y="3423920"/>
            <a:ext cx="1366520" cy="2641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107</a:t>
            </a:fld>
            <a:endParaRPr lang="en-US"/>
          </a:p>
        </p:txBody>
      </p:sp>
    </p:spTree>
    <p:extLst>
      <p:ext uri="{BB962C8B-B14F-4D97-AF65-F5344CB8AC3E}">
        <p14:creationId xmlns:p14="http://schemas.microsoft.com/office/powerpoint/2010/main" val="40103337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81898"/>
          </a:xfrm>
        </p:spPr>
        <p:txBody>
          <a:bodyPr>
            <a:normAutofit/>
          </a:bodyPr>
          <a:lstStyle/>
          <a:p>
            <a:r>
              <a:rPr lang="en-US" sz="2800" dirty="0" smtClean="0"/>
              <a:t>LALP 5.19</a:t>
            </a:r>
            <a:endParaRPr lang="en-US" sz="2800" dirty="0"/>
          </a:p>
        </p:txBody>
      </p:sp>
      <p:sp>
        <p:nvSpPr>
          <p:cNvPr id="3" name="Content Placeholder 2"/>
          <p:cNvSpPr>
            <a:spLocks noGrp="1"/>
          </p:cNvSpPr>
          <p:nvPr>
            <p:ph idx="1"/>
          </p:nvPr>
        </p:nvSpPr>
        <p:spPr>
          <a:xfrm>
            <a:off x="433137" y="847023"/>
            <a:ext cx="11309684" cy="5881767"/>
          </a:xfrm>
        </p:spPr>
        <p:txBody>
          <a:bodyPr/>
          <a:lstStyle/>
          <a:p>
            <a:r>
              <a:rPr lang="en-US" dirty="0" smtClean="0"/>
              <a:t>Going to Simplex: In the case of linear programming problems in two variables, possibly we can find graphical solution to a given problem with finite number  of constraints. The case in which the number of decision variables exceed two or many constraints of different types then the graphical method is not applicable and we have Simplex method with us. There are certain conditions before a problem can be solved using Simplex method.</a:t>
            </a:r>
          </a:p>
          <a:p>
            <a:r>
              <a:rPr lang="en-US" dirty="0" smtClean="0"/>
              <a:t>1 Converting inequality constraints in to equality: </a:t>
            </a:r>
          </a:p>
          <a:p>
            <a:r>
              <a:rPr lang="en-US" dirty="0" smtClean="0"/>
              <a:t>(a) Slack variable: If the given constraint is of the ≤ type then we follow this routine.</a:t>
            </a:r>
          </a:p>
          <a:p>
            <a:r>
              <a:rPr lang="en-US" dirty="0"/>
              <a:t> </a:t>
            </a:r>
            <a:r>
              <a:rPr lang="en-US" dirty="0" smtClean="0"/>
              <a:t>Let a11 x1 + a12 x2 + ……….+ a1n </a:t>
            </a:r>
            <a:r>
              <a:rPr lang="en-US" dirty="0" err="1" smtClean="0"/>
              <a:t>xn</a:t>
            </a:r>
            <a:r>
              <a:rPr lang="en-US" dirty="0" smtClean="0"/>
              <a:t> ≤ b1 be a constraint. We know that the quantity on the right side shows resource. The expression on the left shows actual usage of the resource.  </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108</a:t>
            </a:fld>
            <a:endParaRPr lang="en-US"/>
          </a:p>
        </p:txBody>
      </p:sp>
    </p:spTree>
    <p:extLst>
      <p:ext uri="{BB962C8B-B14F-4D97-AF65-F5344CB8AC3E}">
        <p14:creationId xmlns:p14="http://schemas.microsoft.com/office/powerpoint/2010/main" val="3044437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9397"/>
          </a:xfrm>
        </p:spPr>
        <p:txBody>
          <a:bodyPr>
            <a:normAutofit/>
          </a:bodyPr>
          <a:lstStyle/>
          <a:p>
            <a:r>
              <a:rPr lang="en-US" sz="2800" dirty="0" smtClean="0"/>
              <a:t>LALP 5.20</a:t>
            </a:r>
            <a:endParaRPr lang="en-US" sz="2800" dirty="0"/>
          </a:p>
        </p:txBody>
      </p:sp>
      <p:sp>
        <p:nvSpPr>
          <p:cNvPr id="3" name="Content Placeholder 2"/>
          <p:cNvSpPr>
            <a:spLocks noGrp="1"/>
          </p:cNvSpPr>
          <p:nvPr>
            <p:ph idx="1"/>
          </p:nvPr>
        </p:nvSpPr>
        <p:spPr>
          <a:xfrm>
            <a:off x="337930" y="755373"/>
            <a:ext cx="11459818" cy="5844209"/>
          </a:xfrm>
        </p:spPr>
        <p:txBody>
          <a:bodyPr>
            <a:normAutofit fontScale="92500" lnSpcReduction="20000"/>
          </a:bodyPr>
          <a:lstStyle/>
          <a:p>
            <a:r>
              <a:rPr lang="en-US" dirty="0" smtClean="0"/>
              <a:t>E.g. say 2x + </a:t>
            </a:r>
            <a:r>
              <a:rPr lang="en-US" b="1" dirty="0" smtClean="0"/>
              <a:t>3y ≤ 20  x = number of tables and y = number of chairs to be manufactured. 20 is the amount of wood given. </a:t>
            </a:r>
          </a:p>
          <a:p>
            <a:r>
              <a:rPr lang="en-US" b="1" dirty="0" smtClean="0"/>
              <a:t>2x + 3y = actual use of wood in making x number of tables and y number of chairs. [consumption can be at the most 20 units. If all units used </a:t>
            </a:r>
            <a:r>
              <a:rPr lang="en-US" b="1" dirty="0" err="1" smtClean="0"/>
              <a:t>thn</a:t>
            </a:r>
            <a:r>
              <a:rPr lang="en-US" b="1" dirty="0" smtClean="0"/>
              <a:t> fine if some amount of wood remains unused than it is not going to add in the total profit. The unutilized resource [ leftover resource] is called slack </a:t>
            </a:r>
            <a:r>
              <a:rPr lang="en-US" b="1" dirty="0" err="1" smtClean="0"/>
              <a:t>variable.Let</a:t>
            </a:r>
            <a:r>
              <a:rPr lang="en-US" b="1" dirty="0" smtClean="0"/>
              <a:t> us denote it by s1. [ the first slack variable]</a:t>
            </a:r>
          </a:p>
          <a:p>
            <a:r>
              <a:rPr lang="en-US" b="1" dirty="0" smtClean="0"/>
              <a:t>We have 2x + 3y + s1 = 20.     S1 is a slack variable. </a:t>
            </a:r>
          </a:p>
          <a:p>
            <a:r>
              <a:rPr lang="en-US" b="1" dirty="0" smtClean="0"/>
              <a:t>Contribution of slack variable to the objective function is zero.</a:t>
            </a:r>
          </a:p>
          <a:p>
            <a:r>
              <a:rPr lang="en-US" b="1" dirty="0" smtClean="0"/>
              <a:t>2 SURPLUS VARIBLE: Consider inequality</a:t>
            </a:r>
            <a:r>
              <a:rPr lang="en-US" dirty="0" smtClean="0"/>
              <a:t> of the type ≥.</a:t>
            </a:r>
          </a:p>
          <a:p>
            <a:r>
              <a:rPr lang="en-US" b="1" dirty="0"/>
              <a:t> </a:t>
            </a:r>
            <a:r>
              <a:rPr lang="en-US" b="1" dirty="0" smtClean="0"/>
              <a:t> </a:t>
            </a:r>
            <a:r>
              <a:rPr lang="en-US" dirty="0"/>
              <a:t> </a:t>
            </a:r>
            <a:r>
              <a:rPr lang="en-US" dirty="0" smtClean="0"/>
              <a:t>say 2x + 5y </a:t>
            </a:r>
            <a:r>
              <a:rPr lang="en-US" dirty="0"/>
              <a:t> </a:t>
            </a:r>
            <a:r>
              <a:rPr lang="en-US" dirty="0" smtClean="0"/>
              <a:t>≥ 8. Right </a:t>
            </a:r>
            <a:r>
              <a:rPr lang="en-US" dirty="0" err="1" smtClean="0"/>
              <a:t>sideis</a:t>
            </a:r>
            <a:r>
              <a:rPr lang="en-US" dirty="0" smtClean="0"/>
              <a:t> the resource and the left side is the actual usage. The usage in this case is greater then the resource. To make equality we subtract a variable say s2 from left side. </a:t>
            </a:r>
            <a:r>
              <a:rPr lang="en-US" dirty="0"/>
              <a:t>2x + 5y </a:t>
            </a:r>
            <a:r>
              <a:rPr lang="en-US" dirty="0" smtClean="0"/>
              <a:t> - S2  = 8. This variable S2 is called a surplus variable.</a:t>
            </a:r>
          </a:p>
          <a:p>
            <a:r>
              <a:rPr lang="en-US" dirty="0" smtClean="0"/>
              <a:t>Contribution of surplus variable to the objective function is zero.</a:t>
            </a:r>
          </a:p>
          <a:p>
            <a:endParaRPr lang="en-US" dirty="0" smtClean="0"/>
          </a:p>
          <a:p>
            <a:r>
              <a:rPr lang="en-US" dirty="0" smtClean="0"/>
              <a:t> </a:t>
            </a:r>
            <a:endParaRPr lang="en-US" b="1" dirty="0" smtClean="0"/>
          </a:p>
          <a:p>
            <a:endParaRPr lang="en-US" dirty="0"/>
          </a:p>
        </p:txBody>
      </p:sp>
      <p:sp>
        <p:nvSpPr>
          <p:cNvPr id="4" name="Rectangle 3"/>
          <p:cNvSpPr/>
          <p:nvPr/>
        </p:nvSpPr>
        <p:spPr>
          <a:xfrm>
            <a:off x="5919509" y="3244334"/>
            <a:ext cx="352982" cy="369332"/>
          </a:xfrm>
          <a:prstGeom prst="rect">
            <a:avLst/>
          </a:prstGeom>
        </p:spPr>
        <p:txBody>
          <a:bodyPr wrap="none">
            <a:spAutoFit/>
          </a:bodyPr>
          <a:lstStyle/>
          <a:p>
            <a:r>
              <a:rPr lang="en-US" dirty="0"/>
              <a:t>≤ </a:t>
            </a:r>
          </a:p>
        </p:txBody>
      </p:sp>
      <p:sp>
        <p:nvSpPr>
          <p:cNvPr id="5" name="Slide Number Placeholder 4"/>
          <p:cNvSpPr>
            <a:spLocks noGrp="1"/>
          </p:cNvSpPr>
          <p:nvPr>
            <p:ph type="sldNum" sz="quarter" idx="12"/>
          </p:nvPr>
        </p:nvSpPr>
        <p:spPr/>
        <p:txBody>
          <a:bodyPr/>
          <a:lstStyle/>
          <a:p>
            <a:fld id="{E7DE1435-65CC-43DB-90FE-CEFBCA305A4E}" type="slidenum">
              <a:rPr lang="en-US" smtClean="0"/>
              <a:t>109</a:t>
            </a:fld>
            <a:endParaRPr lang="en-US"/>
          </a:p>
        </p:txBody>
      </p:sp>
    </p:spTree>
    <p:extLst>
      <p:ext uri="{BB962C8B-B14F-4D97-AF65-F5344CB8AC3E}">
        <p14:creationId xmlns:p14="http://schemas.microsoft.com/office/powerpoint/2010/main" val="222157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9115"/>
          </a:xfrm>
        </p:spPr>
        <p:txBody>
          <a:bodyPr>
            <a:normAutofit/>
          </a:bodyPr>
          <a:lstStyle/>
          <a:p>
            <a:r>
              <a:rPr lang="en-US" sz="2800" dirty="0" smtClean="0"/>
              <a:t>LALP-10</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360" y="904240"/>
                <a:ext cx="10886440" cy="5272723"/>
              </a:xfrm>
            </p:spPr>
            <p:txBody>
              <a:bodyPr/>
              <a:lstStyle/>
              <a:p>
                <a:r>
                  <a:rPr lang="en-US" dirty="0" smtClean="0"/>
                  <a:t>Part -4 </a:t>
                </a:r>
              </a:p>
              <a:p>
                <a:r>
                  <a:rPr lang="en-US" dirty="0" smtClean="0"/>
                  <a:t>Binary operation and notion of Group</a:t>
                </a:r>
              </a:p>
              <a:p>
                <a:r>
                  <a:rPr lang="en-US" dirty="0" smtClean="0"/>
                  <a:t>Let G be a non empty Set. G ≠</a:t>
                </a:r>
                <a:r>
                  <a:rPr lang="el-GR" dirty="0" smtClean="0"/>
                  <a:t>φ</a:t>
                </a:r>
                <a:r>
                  <a:rPr lang="en-US" dirty="0" smtClean="0"/>
                  <a:t> {</a:t>
                </a:r>
                <a:r>
                  <a:rPr lang="el-GR" dirty="0" smtClean="0"/>
                  <a:t>φ</a:t>
                </a:r>
                <a:r>
                  <a:rPr lang="en-US" dirty="0" smtClean="0"/>
                  <a:t> is a null set in which there is no member.</a:t>
                </a:r>
              </a:p>
              <a:p>
                <a:r>
                  <a:rPr lang="en-US" dirty="0" smtClean="0"/>
                  <a:t>Let us define + an addition--- an operation ( process) on the members of G.</a:t>
                </a:r>
              </a:p>
              <a:p>
                <a:r>
                  <a:rPr lang="en-US" dirty="0" smtClean="0"/>
                  <a:t>For any two members’ say   a and b of G, </a:t>
                </a:r>
                <a:r>
                  <a:rPr lang="en-US" dirty="0" err="1" smtClean="0"/>
                  <a:t>th</a:t>
                </a:r>
                <a:r>
                  <a:rPr lang="en-US" dirty="0" smtClean="0"/>
                  <a:t> result of addition process </a:t>
                </a:r>
              </a:p>
              <a:p>
                <a:r>
                  <a:rPr lang="en-US" dirty="0" smtClean="0"/>
                  <a:t> a + b is also a member of the set G; </a:t>
                </a:r>
                <a:r>
                  <a:rPr lang="en-US" dirty="0" err="1" smtClean="0"/>
                  <a:t>i.e</a:t>
                </a:r>
                <a:r>
                  <a:rPr lang="en-US" dirty="0" smtClean="0"/>
                  <a:t> a + b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𝑜𝑝𝑒𝑟𝑎𝑡𝑖𝑜𝑛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𝑏𝑖𝑛𝑎𝑟𝑦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𝑜𝑝𝑒𝑟𝑎𝑡𝑖𝑜𝑛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oMath>
                </a14:m>
                <a:r>
                  <a:rPr lang="en-US" b="0" dirty="0" smtClean="0">
                    <a:ea typeface="Cambria Math" panose="02040503050406030204" pitchFamily="18" charset="0"/>
                  </a:rPr>
                  <a:t> </a:t>
                </a:r>
              </a:p>
              <a:p>
                <a:endParaRPr lang="en-US" b="0" dirty="0" smtClean="0">
                  <a:ea typeface="Cambria Math" panose="02040503050406030204" pitchFamily="18" charset="0"/>
                </a:endParaRP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360" y="904240"/>
                <a:ext cx="10886440" cy="5272723"/>
              </a:xfrm>
              <a:blipFill>
                <a:blip r:embed="rId2"/>
                <a:stretch>
                  <a:fillRect l="-1008" t="-1850" r="-11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11</a:t>
            </a:fld>
            <a:endParaRPr lang="en-US"/>
          </a:p>
        </p:txBody>
      </p:sp>
    </p:spTree>
    <p:extLst>
      <p:ext uri="{BB962C8B-B14F-4D97-AF65-F5344CB8AC3E}">
        <p14:creationId xmlns:p14="http://schemas.microsoft.com/office/powerpoint/2010/main" val="35741166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0715"/>
          </a:xfrm>
        </p:spPr>
        <p:txBody>
          <a:bodyPr>
            <a:normAutofit/>
          </a:bodyPr>
          <a:lstStyle/>
          <a:p>
            <a:r>
              <a:rPr lang="en-US" sz="2800" dirty="0" smtClean="0"/>
              <a:t>LALP 5.21</a:t>
            </a:r>
            <a:endParaRPr lang="en-US" sz="2800" dirty="0"/>
          </a:p>
        </p:txBody>
      </p:sp>
      <p:sp>
        <p:nvSpPr>
          <p:cNvPr id="3" name="Content Placeholder 2"/>
          <p:cNvSpPr>
            <a:spLocks noGrp="1"/>
          </p:cNvSpPr>
          <p:nvPr>
            <p:ph idx="1"/>
          </p:nvPr>
        </p:nvSpPr>
        <p:spPr>
          <a:xfrm>
            <a:off x="426720" y="1005840"/>
            <a:ext cx="11470640" cy="5669280"/>
          </a:xfrm>
        </p:spPr>
        <p:txBody>
          <a:bodyPr/>
          <a:lstStyle/>
          <a:p>
            <a:r>
              <a:rPr lang="en-US" dirty="0" smtClean="0"/>
              <a:t>After converting</a:t>
            </a:r>
            <a:r>
              <a:rPr lang="en-US" b="1" dirty="0" smtClean="0"/>
              <a:t> inequality in to equality</a:t>
            </a:r>
            <a:r>
              <a:rPr lang="en-US" dirty="0" smtClean="0"/>
              <a:t> the next step is to have a basic variable in each </a:t>
            </a:r>
            <a:r>
              <a:rPr lang="en-US" b="1" dirty="0" smtClean="0"/>
              <a:t>equality constraint.</a:t>
            </a:r>
            <a:r>
              <a:rPr lang="en-US" dirty="0" smtClean="0"/>
              <a:t> </a:t>
            </a:r>
          </a:p>
          <a:p>
            <a:r>
              <a:rPr lang="en-US" b="1" dirty="0" smtClean="0"/>
              <a:t>A basic variable is that which appears with its coefficient +1 in each equation. [ In remaining equation its </a:t>
            </a:r>
            <a:r>
              <a:rPr lang="en-US" b="1" dirty="0" err="1" smtClean="0"/>
              <a:t>coeff</a:t>
            </a:r>
            <a:r>
              <a:rPr lang="en-US" b="1" dirty="0" smtClean="0"/>
              <a:t>. Is zero.]</a:t>
            </a:r>
          </a:p>
          <a:p>
            <a:r>
              <a:rPr lang="en-US" b="1" dirty="0" smtClean="0"/>
              <a:t>2x + 3y </a:t>
            </a:r>
            <a:r>
              <a:rPr lang="en-US" dirty="0" smtClean="0"/>
              <a:t>≤ 8 constraint with introduction of slack variable becomes </a:t>
            </a:r>
          </a:p>
          <a:p>
            <a:r>
              <a:rPr lang="en-US" b="1" dirty="0" smtClean="0"/>
              <a:t>2x + 3y + 1S1 = 8. In this case </a:t>
            </a:r>
            <a:r>
              <a:rPr lang="en-US" b="1" dirty="0" err="1" smtClean="0"/>
              <a:t>coeff</a:t>
            </a:r>
            <a:r>
              <a:rPr lang="en-US" b="1" dirty="0" smtClean="0"/>
              <a:t>. Of S1  is +1. This slack variable can be called a basic variable.</a:t>
            </a:r>
            <a:endParaRPr lang="en-US" b="1" dirty="0"/>
          </a:p>
          <a:p>
            <a:r>
              <a:rPr lang="en-US" b="1" dirty="0" smtClean="0"/>
              <a:t>2x + 3y </a:t>
            </a:r>
            <a:r>
              <a:rPr lang="en-US" dirty="0" smtClean="0"/>
              <a:t>≥ 8 becomes, on introduction of surplus variable becomes </a:t>
            </a:r>
          </a:p>
          <a:p>
            <a:r>
              <a:rPr lang="en-US" b="1" dirty="0" smtClean="0"/>
              <a:t>2x + 3y – 1s = 8. This surplus variable has </a:t>
            </a:r>
            <a:r>
              <a:rPr lang="en-US" b="1" dirty="0" err="1" smtClean="0"/>
              <a:t>coeff</a:t>
            </a:r>
            <a:r>
              <a:rPr lang="en-US" b="1" dirty="0" smtClean="0"/>
              <a:t>. = -1. It cannot be treated as a basic variable. [Why ?]</a:t>
            </a:r>
          </a:p>
          <a:p>
            <a:r>
              <a:rPr lang="en-US" b="1" dirty="0" smtClean="0"/>
              <a:t>3x + 4y = 9 has no basic variable.</a:t>
            </a:r>
          </a:p>
          <a:p>
            <a:endParaRPr lang="en-US" b="1" dirty="0"/>
          </a:p>
        </p:txBody>
      </p:sp>
      <p:sp>
        <p:nvSpPr>
          <p:cNvPr id="4" name="Slide Number Placeholder 3"/>
          <p:cNvSpPr>
            <a:spLocks noGrp="1"/>
          </p:cNvSpPr>
          <p:nvPr>
            <p:ph type="sldNum" sz="quarter" idx="12"/>
          </p:nvPr>
        </p:nvSpPr>
        <p:spPr/>
        <p:txBody>
          <a:bodyPr/>
          <a:lstStyle/>
          <a:p>
            <a:fld id="{E7DE1435-65CC-43DB-90FE-CEFBCA305A4E}" type="slidenum">
              <a:rPr lang="en-US" smtClean="0"/>
              <a:t>110</a:t>
            </a:fld>
            <a:endParaRPr lang="en-US"/>
          </a:p>
        </p:txBody>
      </p:sp>
    </p:spTree>
    <p:extLst>
      <p:ext uri="{BB962C8B-B14F-4D97-AF65-F5344CB8AC3E}">
        <p14:creationId xmlns:p14="http://schemas.microsoft.com/office/powerpoint/2010/main" val="36277917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05435"/>
          </a:xfrm>
        </p:spPr>
        <p:txBody>
          <a:bodyPr>
            <a:noAutofit/>
          </a:bodyPr>
          <a:lstStyle/>
          <a:p>
            <a:r>
              <a:rPr lang="en-US" sz="2800" dirty="0" smtClean="0"/>
              <a:t>LALP 5.23</a:t>
            </a:r>
            <a:endParaRPr lang="en-US" sz="2800" dirty="0"/>
          </a:p>
        </p:txBody>
      </p:sp>
      <p:sp>
        <p:nvSpPr>
          <p:cNvPr id="3" name="Content Placeholder 2"/>
          <p:cNvSpPr>
            <a:spLocks noGrp="1"/>
          </p:cNvSpPr>
          <p:nvPr>
            <p:ph idx="1"/>
          </p:nvPr>
        </p:nvSpPr>
        <p:spPr>
          <a:xfrm>
            <a:off x="497840" y="751840"/>
            <a:ext cx="11348720" cy="5425123"/>
          </a:xfrm>
        </p:spPr>
        <p:txBody>
          <a:bodyPr>
            <a:normAutofit lnSpcReduction="10000"/>
          </a:bodyPr>
          <a:lstStyle/>
          <a:p>
            <a:r>
              <a:rPr lang="en-US" dirty="0" smtClean="0"/>
              <a:t>Find x and y to maximize, </a:t>
            </a:r>
          </a:p>
          <a:p>
            <a:r>
              <a:rPr lang="en-US" dirty="0" smtClean="0"/>
              <a:t>Z = 6x +9y</a:t>
            </a:r>
          </a:p>
          <a:p>
            <a:r>
              <a:rPr lang="en-US" dirty="0" smtClean="0"/>
              <a:t>Subject to 6x + 8y ≤ 20         6x + 8y +1s1 = 20   6x + 8y +1s1                    =20 </a:t>
            </a:r>
          </a:p>
          <a:p>
            <a:r>
              <a:rPr lang="en-US" dirty="0"/>
              <a:t> </a:t>
            </a:r>
            <a:r>
              <a:rPr lang="en-US" dirty="0" smtClean="0"/>
              <a:t>                  4x + 7y ≥ 25         4x + 7y -1s2 = 25   4x </a:t>
            </a:r>
            <a:r>
              <a:rPr lang="en-US" dirty="0"/>
              <a:t>+ 7y -1s2 </a:t>
            </a:r>
            <a:r>
              <a:rPr lang="en-US" dirty="0" smtClean="0"/>
              <a:t>+ 1A1            </a:t>
            </a:r>
            <a:r>
              <a:rPr lang="en-US" dirty="0"/>
              <a:t>=25</a:t>
            </a:r>
            <a:endParaRPr lang="en-US" dirty="0" smtClean="0"/>
          </a:p>
          <a:p>
            <a:r>
              <a:rPr lang="en-US" dirty="0"/>
              <a:t> </a:t>
            </a:r>
            <a:r>
              <a:rPr lang="en-US" dirty="0" smtClean="0"/>
              <a:t>                  9x + 6y = 50          9x + 6y         = 50   9x + 6y                   + 1A2  =50</a:t>
            </a:r>
          </a:p>
          <a:p>
            <a:r>
              <a:rPr lang="en-US" dirty="0"/>
              <a:t> </a:t>
            </a:r>
            <a:r>
              <a:rPr lang="en-US" dirty="0" smtClean="0"/>
              <a:t>  x, y ≥ 0                                                                     x, y , s1, s2, A1, A2  ≥ 0</a:t>
            </a:r>
          </a:p>
          <a:p>
            <a:endParaRPr lang="en-US" dirty="0" smtClean="0"/>
          </a:p>
          <a:p>
            <a:r>
              <a:rPr lang="en-US" dirty="0" err="1" smtClean="0"/>
              <a:t>Maximize,z</a:t>
            </a:r>
            <a:r>
              <a:rPr lang="en-US" dirty="0" smtClean="0"/>
              <a:t> = 6x + 9y +0s1 +0s2 – MA1 –MA2</a:t>
            </a:r>
          </a:p>
          <a:p>
            <a:r>
              <a:rPr lang="en-US" dirty="0"/>
              <a:t>6x + </a:t>
            </a:r>
            <a:r>
              <a:rPr lang="en-US" dirty="0" smtClean="0"/>
              <a:t>8y  </a:t>
            </a:r>
            <a:r>
              <a:rPr lang="en-US" dirty="0"/>
              <a:t>+1s1 </a:t>
            </a:r>
            <a:r>
              <a:rPr lang="en-US" dirty="0" smtClean="0"/>
              <a:t>+0s2 +0A1 +0A2   </a:t>
            </a:r>
            <a:r>
              <a:rPr lang="en-US" dirty="0"/>
              <a:t>=20 </a:t>
            </a:r>
            <a:endParaRPr lang="en-US" dirty="0" smtClean="0"/>
          </a:p>
          <a:p>
            <a:r>
              <a:rPr lang="en-US" dirty="0"/>
              <a:t>4x + </a:t>
            </a:r>
            <a:r>
              <a:rPr lang="en-US" dirty="0" smtClean="0"/>
              <a:t>7y  +0s1 </a:t>
            </a:r>
            <a:r>
              <a:rPr lang="en-US" dirty="0"/>
              <a:t>-1s2 + 1A1 </a:t>
            </a:r>
            <a:r>
              <a:rPr lang="en-US" dirty="0" smtClean="0"/>
              <a:t>+0A2   =25</a:t>
            </a:r>
          </a:p>
          <a:p>
            <a:r>
              <a:rPr lang="en-US" dirty="0"/>
              <a:t> 9x + 6y </a:t>
            </a:r>
            <a:r>
              <a:rPr lang="en-US" dirty="0" smtClean="0"/>
              <a:t>+0s1 +0s2 +0A1+ </a:t>
            </a:r>
            <a:r>
              <a:rPr lang="en-US" dirty="0"/>
              <a:t>1A2  =</a:t>
            </a:r>
            <a:r>
              <a:rPr lang="en-US" dirty="0" smtClean="0"/>
              <a:t>50    , </a:t>
            </a:r>
            <a:r>
              <a:rPr lang="en-US" dirty="0"/>
              <a:t>x, y , s1, s2, A1, A2  ≥ 0</a:t>
            </a:r>
          </a:p>
        </p:txBody>
      </p:sp>
      <p:sp>
        <p:nvSpPr>
          <p:cNvPr id="4" name="Slide Number Placeholder 3"/>
          <p:cNvSpPr>
            <a:spLocks noGrp="1"/>
          </p:cNvSpPr>
          <p:nvPr>
            <p:ph type="sldNum" sz="quarter" idx="12"/>
          </p:nvPr>
        </p:nvSpPr>
        <p:spPr/>
        <p:txBody>
          <a:bodyPr/>
          <a:lstStyle/>
          <a:p>
            <a:fld id="{E7DE1435-65CC-43DB-90FE-CEFBCA305A4E}" type="slidenum">
              <a:rPr lang="en-US" smtClean="0"/>
              <a:t>111</a:t>
            </a:fld>
            <a:endParaRPr lang="en-US"/>
          </a:p>
        </p:txBody>
      </p:sp>
    </p:spTree>
    <p:extLst>
      <p:ext uri="{BB962C8B-B14F-4D97-AF65-F5344CB8AC3E}">
        <p14:creationId xmlns:p14="http://schemas.microsoft.com/office/powerpoint/2010/main" val="411633929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7355"/>
          </a:xfrm>
        </p:spPr>
        <p:txBody>
          <a:bodyPr>
            <a:noAutofit/>
          </a:bodyPr>
          <a:lstStyle/>
          <a:p>
            <a:r>
              <a:rPr lang="en-US" sz="2800" dirty="0" smtClean="0"/>
              <a:t>LALP 5.24</a:t>
            </a:r>
            <a:endParaRPr lang="en-US" sz="2800" dirty="0"/>
          </a:p>
        </p:txBody>
      </p:sp>
      <p:sp>
        <p:nvSpPr>
          <p:cNvPr id="3" name="Content Placeholder 2"/>
          <p:cNvSpPr>
            <a:spLocks noGrp="1"/>
          </p:cNvSpPr>
          <p:nvPr>
            <p:ph idx="1"/>
          </p:nvPr>
        </p:nvSpPr>
        <p:spPr>
          <a:xfrm>
            <a:off x="375920" y="721360"/>
            <a:ext cx="11623040" cy="6055360"/>
          </a:xfrm>
        </p:spPr>
        <p:txBody>
          <a:bodyPr>
            <a:normAutofit fontScale="92500" lnSpcReduction="10000"/>
          </a:bodyPr>
          <a:lstStyle/>
          <a:p>
            <a:r>
              <a:rPr lang="en-US" dirty="0" smtClean="0"/>
              <a:t>Problem1:                                                     D(0,6)  </a:t>
            </a:r>
          </a:p>
          <a:p>
            <a:r>
              <a:rPr lang="en-US" dirty="0" smtClean="0"/>
              <a:t>Find  x and y to maximize z =5x + 6y</a:t>
            </a:r>
          </a:p>
          <a:p>
            <a:r>
              <a:rPr lang="en-US" dirty="0" err="1" smtClean="0"/>
              <a:t>S.t.</a:t>
            </a:r>
            <a:r>
              <a:rPr lang="en-US" dirty="0" smtClean="0"/>
              <a:t> x + y ≤ 4, 2x + y ≤ 6, </a:t>
            </a:r>
            <a:r>
              <a:rPr lang="en-US" dirty="0" err="1" smtClean="0"/>
              <a:t>x,y</a:t>
            </a:r>
            <a:r>
              <a:rPr lang="en-US" dirty="0"/>
              <a:t> </a:t>
            </a:r>
            <a:r>
              <a:rPr lang="en-US" dirty="0" smtClean="0"/>
              <a:t>≥ 0            B(0,4)      P(2,2)   </a:t>
            </a:r>
          </a:p>
          <a:p>
            <a:endParaRPr lang="en-US" dirty="0"/>
          </a:p>
          <a:p>
            <a:endParaRPr lang="en-US" dirty="0" smtClean="0"/>
          </a:p>
          <a:p>
            <a:r>
              <a:rPr lang="en-US" dirty="0" smtClean="0"/>
              <a:t>Consider x + y = 4, and 2x + y = 6                  0    C(3,0)  A(4,0)                  </a:t>
            </a:r>
            <a:endParaRPr lang="en-US" dirty="0"/>
          </a:p>
          <a:p>
            <a:r>
              <a:rPr lang="en-US" dirty="0" smtClean="0"/>
              <a:t>Draw lines and regions.                          </a:t>
            </a:r>
          </a:p>
          <a:p>
            <a:r>
              <a:rPr lang="en-US" dirty="0" smtClean="0"/>
              <a:t>Most common region to both constraint is OCPB. Solve the equations of lines. Get the point P (2 ,2 ).</a:t>
            </a:r>
          </a:p>
          <a:p>
            <a:r>
              <a:rPr lang="en-US" dirty="0" smtClean="0"/>
              <a:t>    Point      Value of 5x + 6y</a:t>
            </a:r>
          </a:p>
          <a:p>
            <a:r>
              <a:rPr lang="en-US" dirty="0"/>
              <a:t> </a:t>
            </a:r>
            <a:r>
              <a:rPr lang="en-US" dirty="0" smtClean="0"/>
              <a:t>  O(0 , 0)      5(0)+ 6(0) = 0</a:t>
            </a:r>
          </a:p>
          <a:p>
            <a:r>
              <a:rPr lang="en-US" dirty="0"/>
              <a:t> </a:t>
            </a:r>
            <a:r>
              <a:rPr lang="en-US" dirty="0" smtClean="0"/>
              <a:t>  C( 3,0)       5(3) + 6(0) =15    </a:t>
            </a:r>
          </a:p>
          <a:p>
            <a:r>
              <a:rPr lang="en-US" dirty="0"/>
              <a:t> </a:t>
            </a:r>
            <a:r>
              <a:rPr lang="en-US" dirty="0" smtClean="0"/>
              <a:t>  P(2 , </a:t>
            </a:r>
            <a:r>
              <a:rPr lang="en-US" dirty="0"/>
              <a:t>2</a:t>
            </a:r>
            <a:r>
              <a:rPr lang="en-US" dirty="0" smtClean="0"/>
              <a:t> )      5(2) + 6(2) =22            Max. occurs at x = 0, y =  </a:t>
            </a:r>
            <a:r>
              <a:rPr lang="en-US" dirty="0"/>
              <a:t>4</a:t>
            </a:r>
            <a:r>
              <a:rPr lang="en-US" dirty="0" smtClean="0"/>
              <a:t>, Max. Profit =   24</a:t>
            </a:r>
          </a:p>
          <a:p>
            <a:r>
              <a:rPr lang="en-US" dirty="0"/>
              <a:t> </a:t>
            </a:r>
            <a:r>
              <a:rPr lang="en-US" dirty="0" smtClean="0"/>
              <a:t>  B (0 ,4 )      5(0) +6(4) =24             </a:t>
            </a:r>
            <a:endParaRPr lang="en-US" dirty="0"/>
          </a:p>
        </p:txBody>
      </p:sp>
      <p:cxnSp>
        <p:nvCxnSpPr>
          <p:cNvPr id="5" name="Straight Arrow Connector 4"/>
          <p:cNvCxnSpPr/>
          <p:nvPr/>
        </p:nvCxnSpPr>
        <p:spPr>
          <a:xfrm flipV="1">
            <a:off x="6410960" y="721360"/>
            <a:ext cx="81280" cy="24282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6360160" y="2844800"/>
            <a:ext cx="31800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6451600" y="1818640"/>
            <a:ext cx="1498600" cy="1026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H="1" flipV="1">
            <a:off x="6492240" y="1036320"/>
            <a:ext cx="708660" cy="180848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p:cNvCxnSpPr/>
          <p:nvPr/>
        </p:nvCxnSpPr>
        <p:spPr>
          <a:xfrm flipH="1">
            <a:off x="6492240" y="2021840"/>
            <a:ext cx="172720" cy="5689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200900" y="2407920"/>
            <a:ext cx="104140" cy="4368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a:off x="7528560" y="2590800"/>
            <a:ext cx="60960" cy="254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p:nvPr/>
        </p:nvCxnSpPr>
        <p:spPr>
          <a:xfrm flipH="1">
            <a:off x="6846570" y="2306320"/>
            <a:ext cx="223520" cy="5384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p:cNvCxnSpPr/>
          <p:nvPr/>
        </p:nvCxnSpPr>
        <p:spPr>
          <a:xfrm flipH="1">
            <a:off x="6578600" y="2021840"/>
            <a:ext cx="267970" cy="8229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flipH="1">
            <a:off x="6410960" y="1341120"/>
            <a:ext cx="167640" cy="1524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Straight Arrow Connector 33"/>
          <p:cNvCxnSpPr/>
          <p:nvPr/>
        </p:nvCxnSpPr>
        <p:spPr>
          <a:xfrm flipH="1">
            <a:off x="6492240" y="1686560"/>
            <a:ext cx="220345" cy="13208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Straight Arrow Connector 41"/>
          <p:cNvCxnSpPr/>
          <p:nvPr/>
        </p:nvCxnSpPr>
        <p:spPr>
          <a:xfrm flipH="1">
            <a:off x="6451600" y="1935480"/>
            <a:ext cx="394970" cy="2184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Straight Arrow Connector 43"/>
          <p:cNvCxnSpPr/>
          <p:nvPr/>
        </p:nvCxnSpPr>
        <p:spPr>
          <a:xfrm flipH="1">
            <a:off x="6451600" y="2306320"/>
            <a:ext cx="506730" cy="1270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Straight Arrow Connector 45"/>
          <p:cNvCxnSpPr/>
          <p:nvPr/>
        </p:nvCxnSpPr>
        <p:spPr>
          <a:xfrm flipH="1">
            <a:off x="6431280" y="2575560"/>
            <a:ext cx="638810" cy="2692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Straight Arrow Connector 47"/>
          <p:cNvCxnSpPr/>
          <p:nvPr/>
        </p:nvCxnSpPr>
        <p:spPr>
          <a:xfrm flipH="1">
            <a:off x="6958330" y="2626360"/>
            <a:ext cx="233045" cy="2184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 name="Straight Arrow Connector 5"/>
          <p:cNvCxnSpPr/>
          <p:nvPr/>
        </p:nvCxnSpPr>
        <p:spPr>
          <a:xfrm>
            <a:off x="6421120" y="2575560"/>
            <a:ext cx="1666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112</a:t>
            </a:fld>
            <a:endParaRPr lang="en-US"/>
          </a:p>
        </p:txBody>
      </p:sp>
    </p:spTree>
    <p:extLst>
      <p:ext uri="{BB962C8B-B14F-4D97-AF65-F5344CB8AC3E}">
        <p14:creationId xmlns:p14="http://schemas.microsoft.com/office/powerpoint/2010/main" val="350518614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25755"/>
          </a:xfrm>
        </p:spPr>
        <p:txBody>
          <a:bodyPr>
            <a:noAutofit/>
          </a:bodyPr>
          <a:lstStyle/>
          <a:p>
            <a:r>
              <a:rPr lang="en-US" sz="2400" dirty="0" smtClean="0"/>
              <a:t>LALP 5.25</a:t>
            </a:r>
            <a:endParaRPr lang="en-US" sz="2400" dirty="0"/>
          </a:p>
        </p:txBody>
      </p:sp>
      <p:sp>
        <p:nvSpPr>
          <p:cNvPr id="3" name="Content Placeholder 2"/>
          <p:cNvSpPr>
            <a:spLocks noGrp="1"/>
          </p:cNvSpPr>
          <p:nvPr>
            <p:ph idx="1"/>
          </p:nvPr>
        </p:nvSpPr>
        <p:spPr>
          <a:xfrm>
            <a:off x="386080" y="690880"/>
            <a:ext cx="11409680" cy="5913120"/>
          </a:xfrm>
        </p:spPr>
        <p:txBody>
          <a:bodyPr/>
          <a:lstStyle/>
          <a:p>
            <a:r>
              <a:rPr lang="en-US" dirty="0" smtClean="0"/>
              <a:t>Solving with Simplex.</a:t>
            </a:r>
          </a:p>
          <a:p>
            <a:r>
              <a:rPr lang="en-US" dirty="0"/>
              <a:t>Find  x and y to maximize z =5x + 6y</a:t>
            </a:r>
          </a:p>
          <a:p>
            <a:r>
              <a:rPr lang="en-US" dirty="0" err="1"/>
              <a:t>S.t.</a:t>
            </a:r>
            <a:r>
              <a:rPr lang="en-US" dirty="0"/>
              <a:t> x + y ≤ 4, 2x + y ≤ 6, </a:t>
            </a:r>
            <a:r>
              <a:rPr lang="en-US" dirty="0" smtClean="0"/>
              <a:t> </a:t>
            </a:r>
            <a:r>
              <a:rPr lang="en-US" dirty="0"/>
              <a:t>y ≤ 3 </a:t>
            </a:r>
            <a:r>
              <a:rPr lang="en-US" dirty="0" smtClean="0"/>
              <a:t> </a:t>
            </a:r>
            <a:r>
              <a:rPr lang="en-US" dirty="0" err="1" smtClean="0"/>
              <a:t>x,y</a:t>
            </a:r>
            <a:r>
              <a:rPr lang="en-US" dirty="0" smtClean="0"/>
              <a:t> </a:t>
            </a:r>
            <a:r>
              <a:rPr lang="en-US" dirty="0"/>
              <a:t>≥ 0              </a:t>
            </a:r>
            <a:r>
              <a:rPr lang="en-US" dirty="0" smtClean="0"/>
              <a:t> </a:t>
            </a:r>
          </a:p>
          <a:p>
            <a:r>
              <a:rPr lang="en-US" dirty="0"/>
              <a:t>1</a:t>
            </a:r>
            <a:r>
              <a:rPr lang="en-US" dirty="0" smtClean="0"/>
              <a:t> Make equality.  2 A basic variable in each             3 </a:t>
            </a:r>
            <a:r>
              <a:rPr lang="en-US" dirty="0" err="1" smtClean="0"/>
              <a:t>Rhs</a:t>
            </a:r>
            <a:r>
              <a:rPr lang="en-US" dirty="0" smtClean="0"/>
              <a:t> &gt; 0</a:t>
            </a:r>
          </a:p>
          <a:p>
            <a:r>
              <a:rPr lang="en-US" dirty="0" smtClean="0"/>
              <a:t>Restructure the problem.</a:t>
            </a:r>
          </a:p>
          <a:p>
            <a:r>
              <a:rPr lang="en-US" dirty="0"/>
              <a:t> </a:t>
            </a:r>
            <a:r>
              <a:rPr lang="en-US" dirty="0" smtClean="0"/>
              <a:t>problem 2 </a:t>
            </a:r>
            <a:r>
              <a:rPr lang="en-US" dirty="0"/>
              <a:t>Find  x and y to maximize z =5x + 6y</a:t>
            </a:r>
          </a:p>
          <a:p>
            <a:r>
              <a:rPr lang="en-US" dirty="0" err="1"/>
              <a:t>S.t.</a:t>
            </a:r>
            <a:r>
              <a:rPr lang="en-US" dirty="0"/>
              <a:t> x + y ≤ 4, 2x + y ≤ 6, </a:t>
            </a:r>
            <a:r>
              <a:rPr lang="en-US" dirty="0" smtClean="0"/>
              <a:t> y ≤ 3,   x, y </a:t>
            </a:r>
            <a:r>
              <a:rPr lang="en-US" dirty="0"/>
              <a:t>≥ 0 </a:t>
            </a:r>
            <a:endParaRPr lang="en-US" dirty="0" smtClean="0"/>
          </a:p>
          <a:p>
            <a:r>
              <a:rPr lang="en-US" dirty="0" smtClean="0"/>
              <a:t>D</a:t>
            </a:r>
          </a:p>
          <a:p>
            <a:r>
              <a:rPr lang="en-US" dirty="0" smtClean="0"/>
              <a:t>B</a:t>
            </a:r>
          </a:p>
          <a:p>
            <a:endParaRPr lang="en-US" dirty="0"/>
          </a:p>
          <a:p>
            <a:pPr marL="0" indent="0">
              <a:buNone/>
            </a:pPr>
            <a:r>
              <a:rPr lang="en-US" dirty="0" smtClean="0"/>
              <a:t>  o      c      A</a:t>
            </a:r>
            <a:endParaRPr lang="en-US" dirty="0"/>
          </a:p>
        </p:txBody>
      </p:sp>
      <p:cxnSp>
        <p:nvCxnSpPr>
          <p:cNvPr id="5" name="Straight Arrow Connector 4"/>
          <p:cNvCxnSpPr/>
          <p:nvPr/>
        </p:nvCxnSpPr>
        <p:spPr>
          <a:xfrm>
            <a:off x="955040" y="429768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24560" y="4419600"/>
            <a:ext cx="0" cy="17678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flipH="1">
            <a:off x="833120" y="1513840"/>
            <a:ext cx="5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924560" y="5984240"/>
            <a:ext cx="2885440" cy="711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H="1" flipV="1">
            <a:off x="924560" y="4978400"/>
            <a:ext cx="1097280" cy="12090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flipH="1" flipV="1">
            <a:off x="924560" y="4287520"/>
            <a:ext cx="680720" cy="18999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113</a:t>
            </a:fld>
            <a:endParaRPr lang="en-US"/>
          </a:p>
        </p:txBody>
      </p:sp>
    </p:spTree>
    <p:extLst>
      <p:ext uri="{BB962C8B-B14F-4D97-AF65-F5344CB8AC3E}">
        <p14:creationId xmlns:p14="http://schemas.microsoft.com/office/powerpoint/2010/main" val="197576699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rmAutofit/>
          </a:bodyPr>
          <a:lstStyle/>
          <a:p>
            <a:r>
              <a:rPr lang="en-US" sz="2400" dirty="0" smtClean="0"/>
              <a:t>LALP 5.26</a:t>
            </a:r>
            <a:endParaRPr lang="en-US" sz="2400" dirty="0"/>
          </a:p>
        </p:txBody>
      </p:sp>
      <p:sp>
        <p:nvSpPr>
          <p:cNvPr id="3" name="Content Placeholder 2"/>
          <p:cNvSpPr>
            <a:spLocks noGrp="1"/>
          </p:cNvSpPr>
          <p:nvPr>
            <p:ph idx="1"/>
          </p:nvPr>
        </p:nvSpPr>
        <p:spPr>
          <a:xfrm>
            <a:off x="396240" y="822960"/>
            <a:ext cx="11409680" cy="5811520"/>
          </a:xfrm>
        </p:spPr>
        <p:txBody>
          <a:bodyPr/>
          <a:lstStyle/>
          <a:p>
            <a:r>
              <a:rPr lang="en-US" dirty="0" smtClean="0"/>
              <a:t>Find x and y to maximize z = 5x +8y is an objective fun.</a:t>
            </a:r>
          </a:p>
          <a:p>
            <a:r>
              <a:rPr lang="en-US" dirty="0" smtClean="0"/>
              <a:t>Subject to 1x + 5y ≤ 11, 2x + 8y ≤ 12   x, y </a:t>
            </a:r>
            <a:r>
              <a:rPr lang="en-US" dirty="0"/>
              <a:t>≥ </a:t>
            </a:r>
            <a:r>
              <a:rPr lang="en-US" dirty="0" smtClean="0"/>
              <a:t>0</a:t>
            </a:r>
          </a:p>
          <a:p>
            <a:r>
              <a:rPr lang="en-US" dirty="0" smtClean="0"/>
              <a:t>-------------------------------------------------------------</a:t>
            </a:r>
          </a:p>
          <a:p>
            <a:r>
              <a:rPr lang="en-US" dirty="0" smtClean="0"/>
              <a:t>Max. 5x + 8y + 0s1 +0s2</a:t>
            </a:r>
            <a:endParaRPr lang="en-US" dirty="0"/>
          </a:p>
          <a:p>
            <a:r>
              <a:rPr lang="en-US" dirty="0" smtClean="0"/>
              <a:t>1x + 5y + 1s1 + 0s2 = 11</a:t>
            </a:r>
          </a:p>
          <a:p>
            <a:r>
              <a:rPr lang="en-US" dirty="0" smtClean="0"/>
              <a:t>2x + 8y + 0s1 + 1s2 = 12,    x, y ,s1, s2 </a:t>
            </a:r>
            <a:r>
              <a:rPr lang="en-US" dirty="0"/>
              <a:t>≥ </a:t>
            </a:r>
            <a:r>
              <a:rPr lang="en-US" dirty="0" smtClean="0"/>
              <a:t>0      s1 and s2 are slack.</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114</a:t>
            </a:fld>
            <a:endParaRPr lang="en-US"/>
          </a:p>
        </p:txBody>
      </p:sp>
    </p:spTree>
    <p:extLst>
      <p:ext uri="{BB962C8B-B14F-4D97-AF65-F5344CB8AC3E}">
        <p14:creationId xmlns:p14="http://schemas.microsoft.com/office/powerpoint/2010/main" val="28202493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7995"/>
          </a:xfrm>
        </p:spPr>
        <p:txBody>
          <a:bodyPr>
            <a:normAutofit fontScale="90000"/>
          </a:bodyPr>
          <a:lstStyle/>
          <a:p>
            <a:endParaRPr lang="en-US" dirty="0"/>
          </a:p>
        </p:txBody>
      </p:sp>
      <p:sp>
        <p:nvSpPr>
          <p:cNvPr id="3" name="Content Placeholder 2"/>
          <p:cNvSpPr>
            <a:spLocks noGrp="1"/>
          </p:cNvSpPr>
          <p:nvPr>
            <p:ph idx="1"/>
          </p:nvPr>
        </p:nvSpPr>
        <p:spPr>
          <a:xfrm>
            <a:off x="375920" y="924560"/>
            <a:ext cx="10977880" cy="5252403"/>
          </a:xfrm>
        </p:spPr>
        <p:txBody>
          <a:bodyPr/>
          <a:lstStyle/>
          <a:p>
            <a:pPr marL="0" indent="0">
              <a:buNone/>
            </a:pPr>
            <a:r>
              <a:rPr lang="en-US" dirty="0"/>
              <a:t> </a:t>
            </a:r>
            <a:r>
              <a:rPr lang="en-US" dirty="0" smtClean="0"/>
              <a:t>  </a:t>
            </a:r>
            <a:r>
              <a:rPr lang="en-US" dirty="0" err="1" smtClean="0"/>
              <a:t>Cj</a:t>
            </a:r>
            <a:r>
              <a:rPr lang="en-US" dirty="0" smtClean="0"/>
              <a:t>               5        8        0        0 </a:t>
            </a:r>
          </a:p>
          <a:p>
            <a:r>
              <a:rPr lang="en-US" dirty="0" smtClean="0"/>
              <a:t>      VAR     x         y       s1       s2      </a:t>
            </a:r>
            <a:r>
              <a:rPr lang="en-US" dirty="0" err="1" smtClean="0"/>
              <a:t>Rhs</a:t>
            </a:r>
            <a:r>
              <a:rPr lang="en-US" dirty="0" smtClean="0"/>
              <a:t>      R.R.</a:t>
            </a:r>
          </a:p>
          <a:p>
            <a:r>
              <a:rPr lang="en-US" dirty="0" smtClean="0"/>
              <a:t>      Basis</a:t>
            </a:r>
          </a:p>
          <a:p>
            <a:r>
              <a:rPr lang="en-US" dirty="0" smtClean="0"/>
              <a:t>0      s1      1         5        1        0       11</a:t>
            </a:r>
          </a:p>
          <a:p>
            <a:r>
              <a:rPr lang="en-US" dirty="0" smtClean="0"/>
              <a:t>0      s2      2        8         0        1       12</a:t>
            </a:r>
          </a:p>
          <a:p>
            <a:r>
              <a:rPr lang="en-US" dirty="0"/>
              <a:t> </a:t>
            </a:r>
            <a:r>
              <a:rPr lang="en-US" dirty="0" smtClean="0"/>
              <a:t>      </a:t>
            </a:r>
            <a:r>
              <a:rPr lang="en-US" dirty="0" err="1" smtClean="0"/>
              <a:t>cj-zj</a:t>
            </a:r>
            <a:r>
              <a:rPr lang="en-US" dirty="0" smtClean="0"/>
              <a:t>                                                             Find x and y to minimize</a:t>
            </a:r>
          </a:p>
          <a:p>
            <a:r>
              <a:rPr lang="en-US" dirty="0"/>
              <a:t> </a:t>
            </a:r>
            <a:r>
              <a:rPr lang="en-US" dirty="0" smtClean="0"/>
              <a:t>                                                                         z = 4x -1y</a:t>
            </a:r>
          </a:p>
          <a:p>
            <a:r>
              <a:rPr lang="en-US" dirty="0"/>
              <a:t> </a:t>
            </a:r>
            <a:r>
              <a:rPr lang="en-US" dirty="0" smtClean="0"/>
              <a:t>                                                                     </a:t>
            </a:r>
            <a:r>
              <a:rPr lang="en-US" dirty="0" err="1" smtClean="0"/>
              <a:t>s.t.</a:t>
            </a:r>
            <a:r>
              <a:rPr lang="en-US" dirty="0" smtClean="0"/>
              <a:t> 3x + 5y </a:t>
            </a:r>
            <a:r>
              <a:rPr lang="en-US" dirty="0"/>
              <a:t>≤ </a:t>
            </a:r>
            <a:r>
              <a:rPr lang="en-US" dirty="0" smtClean="0"/>
              <a:t> 20</a:t>
            </a:r>
          </a:p>
          <a:p>
            <a:r>
              <a:rPr lang="en-US" dirty="0"/>
              <a:t> </a:t>
            </a:r>
            <a:r>
              <a:rPr lang="en-US" dirty="0" smtClean="0"/>
              <a:t>                                                                           x + 4y </a:t>
            </a:r>
            <a:r>
              <a:rPr lang="en-US" dirty="0"/>
              <a:t>≤ </a:t>
            </a:r>
            <a:r>
              <a:rPr lang="en-US" dirty="0" smtClean="0"/>
              <a:t> 5</a:t>
            </a:r>
          </a:p>
          <a:p>
            <a:r>
              <a:rPr lang="en-US" dirty="0"/>
              <a:t> </a:t>
            </a:r>
            <a:r>
              <a:rPr lang="en-US" dirty="0" smtClean="0"/>
              <a:t>                                                                           2x </a:t>
            </a:r>
            <a:r>
              <a:rPr lang="en-US" dirty="0"/>
              <a:t>≤ </a:t>
            </a:r>
            <a:r>
              <a:rPr lang="en-US" dirty="0" smtClean="0"/>
              <a:t> 8, x, y</a:t>
            </a:r>
            <a:r>
              <a:rPr lang="en-US" dirty="0"/>
              <a:t> ≥ 0</a:t>
            </a:r>
            <a:r>
              <a:rPr lang="en-US" dirty="0" smtClean="0"/>
              <a:t> </a:t>
            </a:r>
            <a:endParaRPr lang="en-US" dirty="0"/>
          </a:p>
        </p:txBody>
      </p:sp>
      <p:cxnSp>
        <p:nvCxnSpPr>
          <p:cNvPr id="9" name="Straight Connector 8"/>
          <p:cNvCxnSpPr/>
          <p:nvPr/>
        </p:nvCxnSpPr>
        <p:spPr>
          <a:xfrm flipV="1">
            <a:off x="1920240" y="1280160"/>
            <a:ext cx="0" cy="5222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70560" y="1544321"/>
            <a:ext cx="1270000" cy="786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143000" y="1544321"/>
            <a:ext cx="5080" cy="4358639"/>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5222240" y="1808480"/>
            <a:ext cx="81280" cy="3383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6238240" y="1757680"/>
            <a:ext cx="71120" cy="3464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2021840" y="2330326"/>
            <a:ext cx="4988560"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670560" y="3495040"/>
            <a:ext cx="5709920"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V="1">
            <a:off x="838200" y="3931920"/>
            <a:ext cx="5542280" cy="91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8200" y="1544321"/>
            <a:ext cx="0" cy="786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a:off x="1143000" y="1280160"/>
            <a:ext cx="9499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115</a:t>
            </a:fld>
            <a:endParaRPr lang="en-US"/>
          </a:p>
        </p:txBody>
      </p:sp>
    </p:spTree>
    <p:extLst>
      <p:ext uri="{BB962C8B-B14F-4D97-AF65-F5344CB8AC3E}">
        <p14:creationId xmlns:p14="http://schemas.microsoft.com/office/powerpoint/2010/main" val="30085758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7355"/>
          </a:xfrm>
        </p:spPr>
        <p:txBody>
          <a:bodyPr>
            <a:normAutofit fontScale="90000"/>
          </a:bodyPr>
          <a:lstStyle/>
          <a:p>
            <a:endParaRPr lang="en-US" dirty="0"/>
          </a:p>
        </p:txBody>
      </p:sp>
      <p:sp>
        <p:nvSpPr>
          <p:cNvPr id="3" name="Content Placeholder 2"/>
          <p:cNvSpPr>
            <a:spLocks noGrp="1"/>
          </p:cNvSpPr>
          <p:nvPr>
            <p:ph idx="1"/>
          </p:nvPr>
        </p:nvSpPr>
        <p:spPr>
          <a:xfrm>
            <a:off x="447040" y="1016000"/>
            <a:ext cx="11348720" cy="5699760"/>
          </a:xfrm>
        </p:spPr>
        <p:txBody>
          <a:bodyPr/>
          <a:lstStyle/>
          <a:p>
            <a:r>
              <a:rPr lang="en-US" dirty="0" smtClean="0"/>
              <a:t>Min.</a:t>
            </a:r>
          </a:p>
          <a:p>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116</a:t>
            </a:fld>
            <a:endParaRPr lang="en-US"/>
          </a:p>
        </p:txBody>
      </p:sp>
    </p:spTree>
    <p:extLst>
      <p:ext uri="{BB962C8B-B14F-4D97-AF65-F5344CB8AC3E}">
        <p14:creationId xmlns:p14="http://schemas.microsoft.com/office/powerpoint/2010/main" val="3115959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7995"/>
          </a:xfrm>
        </p:spPr>
        <p:txBody>
          <a:bodyPr>
            <a:normAutofit fontScale="90000"/>
          </a:bodyPr>
          <a:lstStyle/>
          <a:p>
            <a:endParaRPr lang="en-US" dirty="0"/>
          </a:p>
        </p:txBody>
      </p:sp>
      <p:sp>
        <p:nvSpPr>
          <p:cNvPr id="3" name="Content Placeholder 2"/>
          <p:cNvSpPr>
            <a:spLocks noGrp="1"/>
          </p:cNvSpPr>
          <p:nvPr>
            <p:ph idx="1"/>
          </p:nvPr>
        </p:nvSpPr>
        <p:spPr>
          <a:xfrm>
            <a:off x="375920" y="924560"/>
            <a:ext cx="10977880" cy="5252403"/>
          </a:xfrm>
        </p:spPr>
        <p:txBody>
          <a:bodyPr>
            <a:normAutofit/>
          </a:bodyPr>
          <a:lstStyle/>
          <a:p>
            <a:pPr marL="0" indent="0">
              <a:buNone/>
            </a:pPr>
            <a:r>
              <a:rPr lang="en-US" dirty="0"/>
              <a:t> </a:t>
            </a:r>
            <a:r>
              <a:rPr lang="en-US" dirty="0" smtClean="0"/>
              <a:t>  </a:t>
            </a:r>
            <a:r>
              <a:rPr lang="en-US" dirty="0" err="1" smtClean="0"/>
              <a:t>Cj</a:t>
            </a:r>
            <a:r>
              <a:rPr lang="en-US" dirty="0" smtClean="0"/>
              <a:t>               4        -1       0        0      0</a:t>
            </a:r>
          </a:p>
          <a:p>
            <a:r>
              <a:rPr lang="en-US" dirty="0" smtClean="0"/>
              <a:t>      VAR     x         y       s1       s2    s3       </a:t>
            </a:r>
            <a:r>
              <a:rPr lang="en-US" dirty="0" err="1" smtClean="0"/>
              <a:t>Rhs</a:t>
            </a:r>
            <a:r>
              <a:rPr lang="en-US" dirty="0" smtClean="0"/>
              <a:t>      R.R.</a:t>
            </a:r>
          </a:p>
          <a:p>
            <a:r>
              <a:rPr lang="en-US" dirty="0" smtClean="0"/>
              <a:t>      Basis</a:t>
            </a:r>
          </a:p>
          <a:p>
            <a:r>
              <a:rPr lang="en-US" dirty="0" smtClean="0"/>
              <a:t>0      s1      3         5        1        0       0      20</a:t>
            </a:r>
          </a:p>
          <a:p>
            <a:r>
              <a:rPr lang="en-US" dirty="0" smtClean="0"/>
              <a:t>0      s2      1        4         0        1       0       5</a:t>
            </a:r>
          </a:p>
          <a:p>
            <a:r>
              <a:rPr lang="en-US" dirty="0" smtClean="0"/>
              <a:t>0      s3      2         0        0        0       1       8                                                             </a:t>
            </a:r>
          </a:p>
          <a:p>
            <a:r>
              <a:rPr lang="en-US" dirty="0"/>
              <a:t> </a:t>
            </a:r>
            <a:r>
              <a:rPr lang="en-US" dirty="0" smtClean="0"/>
              <a:t>                                                                                  z = 4x -1y</a:t>
            </a:r>
          </a:p>
          <a:p>
            <a:r>
              <a:rPr lang="en-US" dirty="0"/>
              <a:t> </a:t>
            </a:r>
            <a:r>
              <a:rPr lang="en-US" dirty="0" smtClean="0"/>
              <a:t>                                                                              </a:t>
            </a:r>
            <a:r>
              <a:rPr lang="en-US" dirty="0" err="1" smtClean="0"/>
              <a:t>s.t.</a:t>
            </a:r>
            <a:r>
              <a:rPr lang="en-US" dirty="0" smtClean="0"/>
              <a:t> 3x + 5y </a:t>
            </a:r>
            <a:r>
              <a:rPr lang="en-US" dirty="0"/>
              <a:t>≤ </a:t>
            </a:r>
            <a:r>
              <a:rPr lang="en-US" dirty="0" smtClean="0"/>
              <a:t> 20</a:t>
            </a:r>
          </a:p>
          <a:p>
            <a:r>
              <a:rPr lang="en-US" dirty="0"/>
              <a:t> </a:t>
            </a:r>
            <a:r>
              <a:rPr lang="en-US" dirty="0" smtClean="0"/>
              <a:t>                                                                                   x + 4y </a:t>
            </a:r>
            <a:r>
              <a:rPr lang="en-US" dirty="0"/>
              <a:t>≤ </a:t>
            </a:r>
            <a:r>
              <a:rPr lang="en-US" dirty="0" smtClean="0"/>
              <a:t> 5</a:t>
            </a:r>
          </a:p>
          <a:p>
            <a:r>
              <a:rPr lang="en-US" dirty="0"/>
              <a:t> </a:t>
            </a:r>
            <a:r>
              <a:rPr lang="en-US" dirty="0" smtClean="0"/>
              <a:t>                                                                                   2x </a:t>
            </a:r>
            <a:r>
              <a:rPr lang="en-US" dirty="0"/>
              <a:t>≤ </a:t>
            </a:r>
            <a:r>
              <a:rPr lang="en-US" dirty="0" smtClean="0"/>
              <a:t> 8,          x, y</a:t>
            </a:r>
            <a:r>
              <a:rPr lang="en-US" dirty="0"/>
              <a:t> ≥ 0</a:t>
            </a:r>
            <a:r>
              <a:rPr lang="en-US" dirty="0" smtClean="0"/>
              <a:t> </a:t>
            </a:r>
            <a:endParaRPr lang="en-US" dirty="0"/>
          </a:p>
        </p:txBody>
      </p:sp>
      <p:cxnSp>
        <p:nvCxnSpPr>
          <p:cNvPr id="9" name="Straight Connector 8"/>
          <p:cNvCxnSpPr/>
          <p:nvPr/>
        </p:nvCxnSpPr>
        <p:spPr>
          <a:xfrm flipV="1">
            <a:off x="1920240" y="1280160"/>
            <a:ext cx="0" cy="5222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70560" y="1544321"/>
            <a:ext cx="1270000" cy="786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143000" y="1544321"/>
            <a:ext cx="5080" cy="4358639"/>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766560" y="1808480"/>
            <a:ext cx="81280" cy="3383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5913120" y="1757680"/>
            <a:ext cx="71120" cy="3464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2021840" y="2330326"/>
            <a:ext cx="4988560"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670560" y="4439920"/>
            <a:ext cx="5709920"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V="1">
            <a:off x="838200" y="3931920"/>
            <a:ext cx="5542280" cy="91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8200" y="1544321"/>
            <a:ext cx="0" cy="786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a:off x="1143000" y="1280160"/>
            <a:ext cx="9499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117</a:t>
            </a:fld>
            <a:endParaRPr lang="en-US"/>
          </a:p>
        </p:txBody>
      </p:sp>
    </p:spTree>
    <p:extLst>
      <p:ext uri="{BB962C8B-B14F-4D97-AF65-F5344CB8AC3E}">
        <p14:creationId xmlns:p14="http://schemas.microsoft.com/office/powerpoint/2010/main" val="3139705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8635"/>
          </a:xfrm>
        </p:spPr>
        <p:txBody>
          <a:bodyPr>
            <a:normAutofit/>
          </a:bodyPr>
          <a:lstStyle/>
          <a:p>
            <a:r>
              <a:rPr lang="en-US" sz="2800" dirty="0" smtClean="0"/>
              <a:t>LALP-11</a:t>
            </a:r>
            <a:endParaRPr lang="en-US" sz="2800" dirty="0"/>
          </a:p>
        </p:txBody>
      </p:sp>
      <p:sp>
        <p:nvSpPr>
          <p:cNvPr id="3" name="Content Placeholder 2"/>
          <p:cNvSpPr>
            <a:spLocks noGrp="1"/>
          </p:cNvSpPr>
          <p:nvPr>
            <p:ph idx="1"/>
          </p:nvPr>
        </p:nvSpPr>
        <p:spPr>
          <a:xfrm>
            <a:off x="314960" y="873760"/>
            <a:ext cx="11399520" cy="5720080"/>
          </a:xfrm>
        </p:spPr>
        <p:txBody>
          <a:bodyPr>
            <a:normAutofit fontScale="92500" lnSpcReduction="10000"/>
          </a:bodyPr>
          <a:lstStyle/>
          <a:p>
            <a:r>
              <a:rPr lang="en-US" dirty="0" smtClean="0"/>
              <a:t>The set R of real numbers and the continuing on the set R</a:t>
            </a:r>
            <a:r>
              <a:rPr lang="en-US" baseline="30000" dirty="0" smtClean="0"/>
              <a:t>2</a:t>
            </a:r>
            <a:r>
              <a:rPr lang="en-US" dirty="0" smtClean="0"/>
              <a:t>, R</a:t>
            </a:r>
            <a:r>
              <a:rPr lang="en-US" baseline="30000" dirty="0" smtClean="0"/>
              <a:t>3</a:t>
            </a:r>
            <a:r>
              <a:rPr lang="en-US" dirty="0" smtClean="0"/>
              <a:t> also follow some important properties that gives a structure of , what we call</a:t>
            </a:r>
          </a:p>
          <a:p>
            <a:r>
              <a:rPr lang="en-US" b="1" dirty="0" smtClean="0"/>
              <a:t> ‘ vector space’</a:t>
            </a:r>
            <a:endParaRPr lang="en-US" b="1" dirty="0"/>
          </a:p>
          <a:p>
            <a:r>
              <a:rPr lang="en-US" b="1" dirty="0" smtClean="0"/>
              <a:t>1 Non empty set. 2 Two binary operations defined– generally + and .</a:t>
            </a:r>
          </a:p>
          <a:p>
            <a:r>
              <a:rPr lang="en-US" b="1" dirty="0" smtClean="0"/>
              <a:t>3 + is commutative 4 + is associative, 5 existence of additive identity</a:t>
            </a:r>
          </a:p>
          <a:p>
            <a:r>
              <a:rPr lang="en-US" b="1" dirty="0" smtClean="0"/>
              <a:t> 7 existence of additive inverse</a:t>
            </a:r>
          </a:p>
          <a:p>
            <a:r>
              <a:rPr lang="en-US" b="1" dirty="0" smtClean="0"/>
              <a:t>8 ‘.’ Is associative </a:t>
            </a:r>
          </a:p>
          <a:p>
            <a:r>
              <a:rPr lang="en-US" b="1" dirty="0" smtClean="0"/>
              <a:t> 9 existence of multiplicative identity </a:t>
            </a:r>
          </a:p>
          <a:p>
            <a:r>
              <a:rPr lang="en-US" b="1" dirty="0" smtClean="0"/>
              <a:t>10 doubly distributive laws are satisfied a.(</a:t>
            </a:r>
            <a:r>
              <a:rPr lang="en-US" b="1" dirty="0" err="1" smtClean="0"/>
              <a:t>b+c</a:t>
            </a:r>
            <a:r>
              <a:rPr lang="en-US" b="1" dirty="0" smtClean="0"/>
              <a:t>) =</a:t>
            </a:r>
            <a:r>
              <a:rPr lang="en-US" b="1" dirty="0" err="1" smtClean="0"/>
              <a:t>a.b</a:t>
            </a:r>
            <a:r>
              <a:rPr lang="en-US" b="1" dirty="0" smtClean="0"/>
              <a:t> + </a:t>
            </a:r>
            <a:r>
              <a:rPr lang="en-US" b="1" dirty="0" err="1" smtClean="0"/>
              <a:t>a.c</a:t>
            </a:r>
            <a:endParaRPr lang="en-US" b="1" dirty="0" smtClean="0"/>
          </a:p>
          <a:p>
            <a:r>
              <a:rPr lang="en-US" b="1" dirty="0"/>
              <a:t> </a:t>
            </a:r>
            <a:r>
              <a:rPr lang="en-US" b="1" dirty="0" smtClean="0"/>
              <a:t>                                                                          (b +c).a =</a:t>
            </a:r>
            <a:r>
              <a:rPr lang="en-US" b="1" dirty="0" err="1" smtClean="0"/>
              <a:t>b.a</a:t>
            </a:r>
            <a:r>
              <a:rPr lang="en-US" b="1" dirty="0" smtClean="0"/>
              <a:t> +</a:t>
            </a:r>
            <a:r>
              <a:rPr lang="en-US" b="1" dirty="0" err="1" smtClean="0"/>
              <a:t>c.a</a:t>
            </a:r>
            <a:endParaRPr lang="en-US" b="1" dirty="0" smtClean="0"/>
          </a:p>
          <a:p>
            <a:r>
              <a:rPr lang="en-US" b="1" dirty="0" smtClean="0"/>
              <a:t>These are some important properties of vector space R, </a:t>
            </a:r>
            <a:r>
              <a:rPr lang="en-US" dirty="0"/>
              <a:t>R</a:t>
            </a:r>
            <a:r>
              <a:rPr lang="en-US" baseline="30000" dirty="0"/>
              <a:t>2</a:t>
            </a:r>
            <a:r>
              <a:rPr lang="en-US" dirty="0"/>
              <a:t>, </a:t>
            </a:r>
            <a:r>
              <a:rPr lang="en-US" dirty="0" smtClean="0"/>
              <a:t>and R</a:t>
            </a:r>
            <a:r>
              <a:rPr lang="en-US" baseline="30000" dirty="0" smtClean="0"/>
              <a:t>3</a:t>
            </a:r>
          </a:p>
          <a:p>
            <a:endParaRPr lang="en-US" b="1" dirty="0" smtClean="0"/>
          </a:p>
          <a:p>
            <a:r>
              <a:rPr lang="en-US" b="1" dirty="0"/>
              <a:t> </a:t>
            </a:r>
          </a:p>
        </p:txBody>
      </p:sp>
      <p:sp>
        <p:nvSpPr>
          <p:cNvPr id="4" name="Slide Number Placeholder 3"/>
          <p:cNvSpPr>
            <a:spLocks noGrp="1"/>
          </p:cNvSpPr>
          <p:nvPr>
            <p:ph type="sldNum" sz="quarter" idx="12"/>
          </p:nvPr>
        </p:nvSpPr>
        <p:spPr/>
        <p:txBody>
          <a:bodyPr/>
          <a:lstStyle/>
          <a:p>
            <a:fld id="{E7DE1435-65CC-43DB-90FE-CEFBCA305A4E}" type="slidenum">
              <a:rPr lang="en-US" smtClean="0"/>
              <a:t>12</a:t>
            </a:fld>
            <a:endParaRPr lang="en-US"/>
          </a:p>
        </p:txBody>
      </p:sp>
    </p:spTree>
    <p:extLst>
      <p:ext uri="{BB962C8B-B14F-4D97-AF65-F5344CB8AC3E}">
        <p14:creationId xmlns:p14="http://schemas.microsoft.com/office/powerpoint/2010/main" val="407676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8635"/>
          </a:xfrm>
        </p:spPr>
        <p:txBody>
          <a:bodyPr>
            <a:normAutofit/>
          </a:bodyPr>
          <a:lstStyle/>
          <a:p>
            <a:r>
              <a:rPr lang="en-US" sz="2800" dirty="0" smtClean="0"/>
              <a:t>LALP-12</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 y="873760"/>
                <a:ext cx="11318240" cy="5730240"/>
              </a:xfrm>
            </p:spPr>
            <p:txBody>
              <a:bodyPr/>
              <a:lstStyle/>
              <a:p>
                <a:r>
                  <a:rPr lang="en-US" dirty="0" smtClean="0"/>
                  <a:t>                                                    R                            R</a:t>
                </a:r>
                <a:r>
                  <a:rPr lang="en-US" baseline="30000" dirty="0" smtClean="0"/>
                  <a:t>2</a:t>
                </a:r>
                <a:r>
                  <a:rPr lang="en-US" dirty="0" smtClean="0"/>
                  <a:t>                               R</a:t>
                </a:r>
                <a:r>
                  <a:rPr lang="en-US" baseline="30000" dirty="0" smtClean="0"/>
                  <a:t>3</a:t>
                </a:r>
                <a:r>
                  <a:rPr lang="en-US" dirty="0" smtClean="0"/>
                  <a:t> </a:t>
                </a:r>
                <a:endParaRPr lang="en-US" dirty="0"/>
              </a:p>
              <a:p>
                <a:r>
                  <a:rPr lang="en-US" dirty="0" smtClean="0"/>
                  <a:t>Identity                                      0                           (0,0)                          (0,0,0)</a:t>
                </a:r>
                <a:endParaRPr lang="en-US" dirty="0"/>
              </a:p>
              <a:p>
                <a:r>
                  <a:rPr lang="en-US" dirty="0" smtClean="0"/>
                  <a:t>+ Inverse of x,( </a:t>
                </a:r>
                <a:r>
                  <a:rPr lang="en-US" dirty="0" err="1" smtClean="0"/>
                  <a:t>a,b</a:t>
                </a:r>
                <a:r>
                  <a:rPr lang="en-US" dirty="0" smtClean="0"/>
                  <a:t>), (</a:t>
                </a:r>
                <a:r>
                  <a:rPr lang="en-US" dirty="0" err="1" smtClean="0"/>
                  <a:t>a,b,c</a:t>
                </a:r>
                <a:r>
                  <a:rPr lang="en-US" dirty="0" smtClean="0"/>
                  <a:t>)    -x                          (-a, -b)                     </a:t>
                </a:r>
                <a:r>
                  <a:rPr lang="en-US" dirty="0"/>
                  <a:t>(-a, -</a:t>
                </a:r>
                <a:r>
                  <a:rPr lang="en-US" dirty="0" smtClean="0"/>
                  <a:t>b, -c)  </a:t>
                </a:r>
                <a:endParaRPr lang="en-US" dirty="0"/>
              </a:p>
              <a:p>
                <a:pPr marL="0" indent="0">
                  <a:buNone/>
                </a:pPr>
                <a:r>
                  <a:rPr lang="en-US" dirty="0"/>
                  <a:t> </a:t>
                </a:r>
                <a:r>
                  <a:rPr lang="en-US" dirty="0" smtClean="0"/>
                  <a:t>binary for +, . ,                           yes                         </a:t>
                </a:r>
                <a:r>
                  <a:rPr lang="en-US" dirty="0" err="1" smtClean="0"/>
                  <a:t>yes</a:t>
                </a:r>
                <a:r>
                  <a:rPr lang="en-US" dirty="0" smtClean="0"/>
                  <a:t>                          </a:t>
                </a:r>
                <a:r>
                  <a:rPr lang="en-US" dirty="0" err="1" smtClean="0"/>
                  <a:t>yes</a:t>
                </a:r>
                <a:endParaRPr lang="en-US" dirty="0" smtClean="0"/>
              </a:p>
              <a:p>
                <a:pPr marL="0" indent="0">
                  <a:buNone/>
                </a:pPr>
                <a:r>
                  <a:rPr lang="en-US" dirty="0"/>
                  <a:t> </a:t>
                </a:r>
                <a:r>
                  <a:rPr lang="en-US" dirty="0" smtClean="0"/>
                  <a:t>commutative                             + and .                  Yes                            </a:t>
                </a:r>
                <a:r>
                  <a:rPr lang="en-US" dirty="0" err="1" smtClean="0"/>
                  <a:t>yes</a:t>
                </a:r>
                <a:endParaRPr lang="en-US" dirty="0" smtClean="0"/>
              </a:p>
              <a:p>
                <a:pPr marL="0" indent="0">
                  <a:buNone/>
                </a:pPr>
                <a:r>
                  <a:rPr lang="en-US" dirty="0"/>
                  <a:t> </a:t>
                </a:r>
                <a:r>
                  <a:rPr lang="en-US" dirty="0" smtClean="0"/>
                  <a:t>                                                not for – and</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do                             </a:t>
                </a:r>
                <a:r>
                  <a:rPr lang="en-US" dirty="0" err="1" smtClean="0"/>
                  <a:t>do</a:t>
                </a:r>
                <a:endParaRPr lang="en-US" dirty="0" smtClean="0"/>
              </a:p>
              <a:p>
                <a:pPr marL="0" indent="0">
                  <a:buNone/>
                </a:pPr>
                <a:r>
                  <a:rPr lang="en-US" dirty="0"/>
                  <a:t> </a:t>
                </a:r>
                <a:endParaRPr lang="en-US" dirty="0" smtClean="0"/>
              </a:p>
              <a:p>
                <a:pPr marL="0" indent="0">
                  <a:buNone/>
                </a:pPr>
                <a:r>
                  <a:rPr lang="en-US" dirty="0" smtClean="0"/>
                  <a:t>distributive </a:t>
                </a:r>
                <a:r>
                  <a:rPr lang="en-US" smtClean="0"/>
                  <a:t>law          </a:t>
                </a:r>
                <a:r>
                  <a:rPr lang="en-US" dirty="0" smtClean="0"/>
                  <a:t>a.( b + c) = </a:t>
                </a:r>
                <a:r>
                  <a:rPr lang="en-US" dirty="0" err="1" smtClean="0"/>
                  <a:t>a.b</a:t>
                </a:r>
                <a:r>
                  <a:rPr lang="en-US" dirty="0" smtClean="0"/>
                  <a:t> + </a:t>
                </a:r>
                <a:r>
                  <a:rPr lang="en-US" dirty="0" err="1" smtClean="0"/>
                  <a:t>a.c</a:t>
                </a:r>
                <a:r>
                  <a:rPr lang="en-US" dirty="0" smtClean="0"/>
                  <a:t> ,   left distributive,</a:t>
                </a:r>
              </a:p>
              <a:p>
                <a:pPr marL="0" indent="0">
                  <a:buNone/>
                </a:pPr>
                <a:r>
                  <a:rPr lang="en-US" dirty="0"/>
                  <a:t> </a:t>
                </a:r>
                <a:r>
                  <a:rPr lang="en-US" dirty="0" smtClean="0"/>
                  <a:t>                                    (b + c).a = </a:t>
                </a:r>
                <a:r>
                  <a:rPr lang="en-US" dirty="0" err="1" smtClean="0"/>
                  <a:t>b.a</a:t>
                </a:r>
                <a:r>
                  <a:rPr lang="en-US" dirty="0" smtClean="0"/>
                  <a:t> + </a:t>
                </a:r>
                <a:r>
                  <a:rPr lang="en-US" dirty="0" err="1" smtClean="0"/>
                  <a:t>c.a</a:t>
                </a:r>
                <a:r>
                  <a:rPr lang="en-US" dirty="0" smtClean="0"/>
                  <a:t>      right distributi0 </a:t>
                </a:r>
                <a:r>
                  <a:rPr lang="en-US" dirty="0" err="1" smtClean="0"/>
                  <a:t>ve</a:t>
                </a:r>
                <a:r>
                  <a:rPr lang="en-US" dirty="0" smtClean="0"/>
                  <a:t> law</a:t>
                </a:r>
              </a:p>
              <a:p>
                <a:pPr marL="0" indent="0">
                  <a:buNone/>
                </a:pPr>
                <a:r>
                  <a:rPr lang="en-US" dirty="0" smtClean="0"/>
                  <a:t>If p and q ≠ 0 then inverse of p/q is q/p</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 y="873760"/>
                <a:ext cx="11318240" cy="5730240"/>
              </a:xfrm>
              <a:blipFill>
                <a:blip r:embed="rId2"/>
                <a:stretch>
                  <a:fillRect l="-1077" t="-17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13</a:t>
            </a:fld>
            <a:endParaRPr lang="en-US"/>
          </a:p>
        </p:txBody>
      </p:sp>
    </p:spTree>
    <p:extLst>
      <p:ext uri="{BB962C8B-B14F-4D97-AF65-F5344CB8AC3E}">
        <p14:creationId xmlns:p14="http://schemas.microsoft.com/office/powerpoint/2010/main" val="4233205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9595"/>
          </a:xfrm>
        </p:spPr>
        <p:txBody>
          <a:bodyPr>
            <a:normAutofit/>
          </a:bodyPr>
          <a:lstStyle/>
          <a:p>
            <a:r>
              <a:rPr lang="en-US" sz="2800" dirty="0" smtClean="0"/>
              <a:t>LALP-13</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5760" y="792480"/>
                <a:ext cx="11440160" cy="5750560"/>
              </a:xfrm>
            </p:spPr>
            <p:txBody>
              <a:bodyPr>
                <a:normAutofit lnSpcReduction="10000"/>
              </a:bodyPr>
              <a:lstStyle/>
              <a:p>
                <a:r>
                  <a:rPr lang="en-US" dirty="0" smtClean="0"/>
                  <a:t>Some examples: </a:t>
                </a:r>
              </a:p>
              <a:p>
                <a:r>
                  <a:rPr lang="en-US" b="1" dirty="0" smtClean="0"/>
                  <a:t>1</a:t>
                </a:r>
                <a:r>
                  <a:rPr lang="en-US" dirty="0" smtClean="0"/>
                  <a:t> consider the set N. ----- set of positive integers. </a:t>
                </a:r>
              </a:p>
              <a:p>
                <a:r>
                  <a:rPr lang="en-US" dirty="0"/>
                  <a:t> </a:t>
                </a:r>
                <a:r>
                  <a:rPr lang="en-US" dirty="0" smtClean="0"/>
                  <a:t>   The operations  +  and ‘ .’ Multiplication are binary  operations.</a:t>
                </a:r>
              </a:p>
              <a:p>
                <a:r>
                  <a:rPr lang="en-US" dirty="0"/>
                  <a:t> </a:t>
                </a:r>
                <a:r>
                  <a:rPr lang="en-US" dirty="0" smtClean="0"/>
                  <a:t>   The operation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𝑛𝑜𝑡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𝑏𝑖𝑛𝑎𝑟𝑦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𝑜𝑝𝑒𝑟𝑎𝑡𝑖𝑜𝑛</m:t>
                    </m:r>
                    <m:r>
                      <a:rPr lang="en-US" b="0" i="1" smtClean="0">
                        <a:latin typeface="Cambria Math" panose="02040503050406030204" pitchFamily="18" charset="0"/>
                        <a:ea typeface="Cambria Math" panose="02040503050406030204" pitchFamily="18" charset="0"/>
                      </a:rPr>
                      <m:t>.</m:t>
                    </m:r>
                  </m:oMath>
                </a14:m>
                <a:endParaRPr lang="en-US" b="0" dirty="0" smtClean="0">
                  <a:ea typeface="Cambria Math" panose="02040503050406030204" pitchFamily="18" charset="0"/>
                </a:endParaRPr>
              </a:p>
              <a:p>
                <a:r>
                  <a:rPr lang="en-US" b="1" dirty="0" smtClean="0"/>
                  <a:t>2</a:t>
                </a:r>
                <a:r>
                  <a:rPr lang="en-US" dirty="0" smtClean="0"/>
                  <a:t> Consider the set Z of negative integers, zero and positive integers is</a:t>
                </a:r>
              </a:p>
              <a:p>
                <a:r>
                  <a:rPr lang="en-US" dirty="0"/>
                  <a:t>  </a:t>
                </a:r>
                <a:r>
                  <a:rPr lang="en-US" dirty="0" smtClean="0"/>
                  <a:t> a binary operation for +, -, ‘.’ and division ( except division by zero.)</a:t>
                </a:r>
              </a:p>
              <a:p>
                <a:r>
                  <a:rPr lang="en-US" b="1" dirty="0" smtClean="0"/>
                  <a:t>3</a:t>
                </a:r>
                <a:r>
                  <a:rPr lang="en-US" dirty="0" smtClean="0"/>
                  <a:t> The same logic continues for the set </a:t>
                </a:r>
                <a:r>
                  <a:rPr lang="en-US" b="1" dirty="0" smtClean="0"/>
                  <a:t>Q of rational numbers and the set R  of real numbers follow </a:t>
                </a:r>
                <a:r>
                  <a:rPr lang="en-US" dirty="0" smtClean="0"/>
                  <a:t> binary process for all such standard operations too.</a:t>
                </a:r>
              </a:p>
              <a:p>
                <a:r>
                  <a:rPr lang="en-US" b="1" dirty="0" smtClean="0"/>
                  <a:t>4 Associative property basically involves three elements of the same set. </a:t>
                </a:r>
              </a:p>
              <a:p>
                <a:r>
                  <a:rPr lang="en-US" dirty="0" err="1" smtClean="0"/>
                  <a:t>E.g</a:t>
                </a:r>
                <a:r>
                  <a:rPr lang="en-US" dirty="0" smtClean="0"/>
                  <a:t> for three elements of the set N ; we have  a +( b +c) = (a +b) +c which is true. E.g. 2 + ( 9 + 7) = ( 2+9) +7 ; both sides gives same result.</a:t>
                </a:r>
              </a:p>
              <a:p>
                <a:r>
                  <a:rPr lang="en-US" dirty="0"/>
                  <a:t> </a:t>
                </a:r>
                <a:r>
                  <a:rPr lang="en-US" dirty="0" smtClean="0"/>
                  <a:t>Also 2.(9 .7) = (2.9) .7 it is for multiplication that the result holds true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5760" y="792480"/>
                <a:ext cx="11440160" cy="5750560"/>
              </a:xfrm>
              <a:blipFill>
                <a:blip r:embed="rId2"/>
                <a:stretch>
                  <a:fillRect l="-959" t="-2333" r="-4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14</a:t>
            </a:fld>
            <a:endParaRPr lang="en-US"/>
          </a:p>
        </p:txBody>
      </p:sp>
    </p:spTree>
    <p:extLst>
      <p:ext uri="{BB962C8B-B14F-4D97-AF65-F5344CB8AC3E}">
        <p14:creationId xmlns:p14="http://schemas.microsoft.com/office/powerpoint/2010/main" val="713755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8315"/>
          </a:xfrm>
        </p:spPr>
        <p:txBody>
          <a:bodyPr>
            <a:normAutofit/>
          </a:bodyPr>
          <a:lstStyle/>
          <a:p>
            <a:r>
              <a:rPr lang="en-US" sz="2800" dirty="0" smtClean="0"/>
              <a:t>LALP 14</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20" y="853440"/>
                <a:ext cx="11541760" cy="5323523"/>
              </a:xfrm>
            </p:spPr>
            <p:txBody>
              <a:bodyPr/>
              <a:lstStyle/>
              <a:p>
                <a:r>
                  <a:rPr lang="en-US" dirty="0" smtClean="0"/>
                  <a:t>It hold for subtraction also.</a:t>
                </a:r>
              </a:p>
              <a:p>
                <a:r>
                  <a:rPr lang="en-US" dirty="0" smtClean="0"/>
                  <a:t>Facts:</a:t>
                </a:r>
              </a:p>
              <a:p>
                <a:r>
                  <a:rPr lang="en-US" dirty="0" smtClean="0"/>
                  <a:t>1 Technically a vector is written as a column vector. </a:t>
                </a:r>
              </a:p>
              <a:p>
                <a:r>
                  <a:rPr lang="en-US" dirty="0" smtClean="0"/>
                  <a:t>E.g. x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3 </m:t>
                              </m:r>
                            </m:e>
                          </m:mr>
                        </m:m>
                      </m:e>
                    </m:d>
                    <m:r>
                      <a:rPr lang="en-US" b="0" i="1" smtClean="0">
                        <a:latin typeface="Cambria Math" panose="02040503050406030204" pitchFamily="18" charset="0"/>
                      </a:rPr>
                      <m:t> , </m:t>
                    </m:r>
                    <m:r>
                      <a:rPr lang="en-US" b="1" i="1" smtClean="0">
                        <a:latin typeface="Cambria Math" panose="02040503050406030204" pitchFamily="18" charset="0"/>
                      </a:rPr>
                      <m:t>𝒚</m:t>
                    </m:r>
                    <m:r>
                      <a:rPr lang="en-US" b="1" i="1" smtClean="0">
                        <a:latin typeface="Cambria Math" panose="02040503050406030204" pitchFamily="18" charset="0"/>
                      </a:rPr>
                      <m:t>= </m:t>
                    </m:r>
                    <m:d>
                      <m:dPr>
                        <m:ctrlPr>
                          <a:rPr lang="en-US" b="1" i="1" smtClean="0">
                            <a:latin typeface="Cambria Math"/>
                          </a:rPr>
                        </m:ctrlPr>
                      </m:dPr>
                      <m:e>
                        <m:m>
                          <m:mPr>
                            <m:mcs>
                              <m:mc>
                                <m:mcPr>
                                  <m:count m:val="1"/>
                                  <m:mcJc m:val="center"/>
                                </m:mcPr>
                              </m:mc>
                            </m:mcs>
                            <m:ctrlPr>
                              <a:rPr lang="en-US" b="1" i="1" smtClean="0">
                                <a:latin typeface="Cambria Math"/>
                              </a:rPr>
                            </m:ctrlPr>
                          </m:mPr>
                          <m:mr>
                            <m:e>
                              <m:r>
                                <m:rPr>
                                  <m:brk m:alnAt="7"/>
                                </m:rPr>
                                <a:rPr lang="en-US" b="1" i="1" smtClean="0">
                                  <a:latin typeface="Cambria Math" panose="02040503050406030204" pitchFamily="18" charset="0"/>
                                </a:rPr>
                                <m:t>−</m:t>
                              </m:r>
                              <m:r>
                                <a:rPr lang="en-US" b="1" i="1" smtClean="0">
                                  <a:latin typeface="Cambria Math" panose="02040503050406030204" pitchFamily="18" charset="0"/>
                                </a:rPr>
                                <m:t>𝟐</m:t>
                              </m:r>
                            </m:e>
                          </m:mr>
                          <m:mr>
                            <m:e>
                              <m:r>
                                <a:rPr lang="en-US" b="1" i="1" smtClean="0">
                                  <a:latin typeface="Cambria Math" panose="02040503050406030204" pitchFamily="18" charset="0"/>
                                </a:rPr>
                                <m:t>𝟑</m:t>
                              </m:r>
                            </m:e>
                          </m:mr>
                          <m:mr>
                            <m:e>
                              <m:r>
                                <a:rPr lang="en-US" b="1" i="1" smtClean="0">
                                  <a:latin typeface="Cambria Math" panose="02040503050406030204" pitchFamily="18" charset="0"/>
                                </a:rPr>
                                <m:t>𝟏𝟒</m:t>
                              </m:r>
                            </m:e>
                          </m:mr>
                        </m:m>
                      </m:e>
                    </m:d>
                  </m:oMath>
                </a14:m>
                <a:r>
                  <a:rPr lang="en-US" b="1" dirty="0" smtClean="0"/>
                  <a:t> Just in order to save space we write it in a row form.</a:t>
                </a:r>
              </a:p>
              <a:p>
                <a:r>
                  <a:rPr lang="en-US" b="1" dirty="0" smtClean="0"/>
                  <a:t>2     </a:t>
                </a:r>
                <a:r>
                  <a:rPr lang="en-US" b="1" dirty="0" err="1" smtClean="0"/>
                  <a:t>i</a:t>
                </a:r>
                <a:r>
                  <a:rPr lang="en-US" b="1" dirty="0" smtClean="0"/>
                  <a:t> = (1,0) we </a:t>
                </a:r>
                <a:r>
                  <a:rPr lang="en-US" dirty="0" smtClean="0"/>
                  <a:t> normally write it but it actually mean that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oMath>
                </a14:m>
                <a:endParaRPr lang="en-US" dirty="0" smtClean="0"/>
              </a:p>
              <a:p>
                <a:r>
                  <a:rPr lang="en-US" b="1" dirty="0" smtClean="0"/>
                  <a:t>   j = (0,1) </a:t>
                </a:r>
                <a:r>
                  <a:rPr lang="en-US" b="1" dirty="0"/>
                  <a:t>we </a:t>
                </a:r>
                <a:r>
                  <a:rPr lang="en-US" dirty="0"/>
                  <a:t> normally write it but it actually mean that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1" dirty="0"/>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20" y="853440"/>
                <a:ext cx="11541760" cy="5323523"/>
              </a:xfrm>
              <a:blipFill>
                <a:blip r:embed="rId2"/>
                <a:stretch>
                  <a:fillRect l="-951" t="-183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15</a:t>
            </a:fld>
            <a:endParaRPr lang="en-US"/>
          </a:p>
        </p:txBody>
      </p:sp>
    </p:spTree>
    <p:extLst>
      <p:ext uri="{BB962C8B-B14F-4D97-AF65-F5344CB8AC3E}">
        <p14:creationId xmlns:p14="http://schemas.microsoft.com/office/powerpoint/2010/main" val="457922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8315"/>
          </a:xfrm>
        </p:spPr>
        <p:txBody>
          <a:bodyPr>
            <a:normAutofit/>
          </a:bodyPr>
          <a:lstStyle/>
          <a:p>
            <a:r>
              <a:rPr lang="en-US" sz="2800" dirty="0" smtClean="0"/>
              <a:t>LALP 15</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20" y="853440"/>
                <a:ext cx="11079480" cy="5323523"/>
              </a:xfrm>
            </p:spPr>
            <p:txBody>
              <a:bodyPr/>
              <a:lstStyle/>
              <a:p>
                <a:r>
                  <a:rPr lang="en-US" b="1" dirty="0" smtClean="0"/>
                  <a:t> </a:t>
                </a:r>
                <a:r>
                  <a:rPr lang="en-US" b="1" dirty="0" err="1"/>
                  <a:t>i</a:t>
                </a:r>
                <a:r>
                  <a:rPr lang="en-US" b="1" dirty="0"/>
                  <a:t> = (</a:t>
                </a:r>
                <a:r>
                  <a:rPr lang="en-US" b="1" dirty="0" smtClean="0"/>
                  <a:t>1,0,0) </a:t>
                </a:r>
                <a:r>
                  <a:rPr lang="en-US" b="1" dirty="0"/>
                  <a:t>we </a:t>
                </a:r>
                <a:r>
                  <a:rPr lang="en-US" dirty="0"/>
                  <a:t> normally write it but it actually mean that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a14:m>
                <a:endParaRPr lang="en-US" dirty="0" smtClean="0"/>
              </a:p>
              <a:p>
                <a:r>
                  <a:rPr lang="en-US" b="1" dirty="0" smtClean="0"/>
                  <a:t>j </a:t>
                </a:r>
                <a:r>
                  <a:rPr lang="en-US" b="1" dirty="0"/>
                  <a:t>= (</a:t>
                </a:r>
                <a:r>
                  <a:rPr lang="en-US" b="1" dirty="0" smtClean="0"/>
                  <a:t>0,1,0) </a:t>
                </a:r>
                <a:r>
                  <a:rPr lang="en-US" b="1" dirty="0"/>
                  <a:t>we </a:t>
                </a:r>
                <a:r>
                  <a:rPr lang="en-US" dirty="0"/>
                  <a:t> normally write it but it actually mean </a:t>
                </a:r>
                <a:r>
                  <a:rPr lang="en-US" dirty="0" smtClean="0"/>
                  <a:t>that</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oMath>
                </a14:m>
                <a:endParaRPr lang="en-US" b="1" dirty="0" smtClean="0"/>
              </a:p>
              <a:p>
                <a:r>
                  <a:rPr lang="en-US" b="1" dirty="0"/>
                  <a:t> </a:t>
                </a:r>
                <a:r>
                  <a:rPr lang="en-US" b="1" dirty="0" smtClean="0"/>
                  <a:t>K= (0,0,1) </a:t>
                </a:r>
                <a:r>
                  <a:rPr lang="en-US" b="1" dirty="0"/>
                  <a:t>we </a:t>
                </a:r>
                <a:r>
                  <a:rPr lang="en-US" dirty="0"/>
                  <a:t> normally write it but it actually mean </a:t>
                </a:r>
                <a:r>
                  <a:rPr lang="en-US" dirty="0" smtClean="0"/>
                  <a:t>that</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dirty="0"/>
              </a:p>
              <a:p>
                <a:r>
                  <a:rPr lang="en-US" b="1" dirty="0"/>
                  <a:t>  </a:t>
                </a:r>
                <a:r>
                  <a:rPr lang="en-US" b="1" dirty="0" smtClean="0"/>
                  <a:t>these are unit vectors; |</a:t>
                </a:r>
                <a:r>
                  <a:rPr lang="en-US" b="1" dirty="0" err="1" smtClean="0"/>
                  <a:t>i</a:t>
                </a:r>
                <a:r>
                  <a:rPr lang="en-US" b="1" smtClean="0"/>
                  <a:t>|= |j| = |k| =1</a:t>
                </a:r>
                <a:endParaRPr lang="en-US" b="1" dirty="0"/>
              </a:p>
              <a:p>
                <a:endParaRPr lang="en-US" b="1" dirty="0"/>
              </a:p>
              <a:p>
                <a:endParaRPr lang="en-US" b="1" dirty="0"/>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20" y="853440"/>
                <a:ext cx="11079480" cy="5323523"/>
              </a:xfrm>
              <a:blipFill>
                <a:blip r:embed="rId2"/>
                <a:stretch>
                  <a:fillRect l="-9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16</a:t>
            </a:fld>
            <a:endParaRPr lang="en-US"/>
          </a:p>
        </p:txBody>
      </p:sp>
    </p:spTree>
    <p:extLst>
      <p:ext uri="{BB962C8B-B14F-4D97-AF65-F5344CB8AC3E}">
        <p14:creationId xmlns:p14="http://schemas.microsoft.com/office/powerpoint/2010/main" val="3182943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6875"/>
          </a:xfrm>
        </p:spPr>
        <p:txBody>
          <a:bodyPr>
            <a:noAutofit/>
          </a:bodyPr>
          <a:lstStyle/>
          <a:p>
            <a:r>
              <a:rPr lang="en-US" sz="2800" dirty="0"/>
              <a:t>LALP </a:t>
            </a:r>
            <a:r>
              <a:rPr lang="en-US" sz="2800" dirty="0" smtClean="0"/>
              <a:t>16</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6880" y="955040"/>
                <a:ext cx="11358880" cy="5608320"/>
              </a:xfrm>
            </p:spPr>
            <p:txBody>
              <a:bodyPr/>
              <a:lstStyle/>
              <a:p>
                <a:r>
                  <a:rPr lang="en-US" b="1" dirty="0" smtClean="0"/>
                  <a:t>Fact: 1</a:t>
                </a:r>
              </a:p>
              <a:p>
                <a:r>
                  <a:rPr lang="en-US" dirty="0" smtClean="0"/>
                  <a:t>Any vector of R</a:t>
                </a:r>
                <a:r>
                  <a:rPr lang="en-US" baseline="30000" dirty="0" smtClean="0"/>
                  <a:t>2</a:t>
                </a:r>
                <a:r>
                  <a:rPr lang="en-US" dirty="0" smtClean="0"/>
                  <a:t> R</a:t>
                </a:r>
                <a:r>
                  <a:rPr lang="en-US" baseline="30000" dirty="0" smtClean="0"/>
                  <a:t>3</a:t>
                </a:r>
                <a:r>
                  <a:rPr lang="en-US" dirty="0" smtClean="0"/>
                  <a:t> an be written as linear combination of unit vectors </a:t>
                </a:r>
                <a:r>
                  <a:rPr lang="en-US" dirty="0" err="1" smtClean="0"/>
                  <a:t>i</a:t>
                </a:r>
                <a:r>
                  <a:rPr lang="en-US" dirty="0" smtClean="0"/>
                  <a:t> and j ( </a:t>
                </a:r>
                <a:r>
                  <a:rPr lang="en-US" dirty="0" err="1" smtClean="0"/>
                  <a:t>i</a:t>
                </a:r>
                <a:r>
                  <a:rPr lang="en-US" dirty="0" smtClean="0"/>
                  <a:t> ,j, and k).</a:t>
                </a:r>
              </a:p>
              <a:p>
                <a:r>
                  <a:rPr lang="en-US" dirty="0" err="1" smtClean="0"/>
                  <a:t>E,g</a:t>
                </a:r>
                <a:r>
                  <a:rPr lang="en-US" dirty="0" smtClean="0"/>
                  <a:t>. x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r>
                      <a:rPr lang="en-US" b="0" i="1" smtClean="0">
                        <a:latin typeface="Cambria Math" panose="02040503050406030204" pitchFamily="18" charset="0"/>
                      </a:rPr>
                      <m:t>=2</m:t>
                    </m:r>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r>
                          <a:rPr lang="en-US" b="0" i="1" smtClean="0">
                            <a:latin typeface="Cambria Math" panose="02040503050406030204" pitchFamily="18" charset="0"/>
                          </a:rPr>
                          <m:t> </m:t>
                        </m:r>
                      </m:e>
                    </m:d>
                    <m:r>
                      <a:rPr lang="en-US" b="0" i="1" smtClean="0">
                        <a:latin typeface="Cambria Math" panose="02040503050406030204" pitchFamily="18" charset="0"/>
                      </a:rPr>
                      <m:t> −3</m:t>
                    </m:r>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smtClean="0"/>
                  <a:t>= 2i -3j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2</m:t>
                              </m:r>
                            </m:e>
                          </m:mr>
                          <m:mr>
                            <m:e>
                              <m:r>
                                <a:rPr lang="en-US" i="1">
                                  <a:latin typeface="Cambria Math" panose="02040503050406030204" pitchFamily="18" charset="0"/>
                                </a:rPr>
                                <m:t>0</m:t>
                              </m:r>
                            </m:e>
                          </m:mr>
                        </m:m>
                        <m:r>
                          <a:rPr lang="en-US" i="1">
                            <a:latin typeface="Cambria Math" panose="02040503050406030204" pitchFamily="18" charset="0"/>
                          </a:rPr>
                          <m:t> </m:t>
                        </m:r>
                      </m:e>
                    </m:d>
                    <m:r>
                      <a:rPr lang="en-US" i="1">
                        <a:latin typeface="Cambria Math" panose="02040503050406030204" pitchFamily="18" charset="0"/>
                      </a:rPr>
                      <m:t> </m:t>
                    </m:r>
                  </m:oMath>
                </a14:m>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−3</m:t>
                              </m:r>
                            </m:e>
                          </m:mr>
                        </m:m>
                        <m:r>
                          <a:rPr lang="en-US" i="1">
                            <a:latin typeface="Cambria Math" panose="02040503050406030204" pitchFamily="18" charset="0"/>
                          </a:rPr>
                          <m:t> </m:t>
                        </m:r>
                      </m:e>
                    </m:d>
                    <m:r>
                      <a:rPr lang="en-US" b="0" i="0" smtClean="0">
                        <a:latin typeface="Cambria Math" panose="02040503050406030204" pitchFamily="18" charset="0"/>
                      </a:rPr>
                      <m:t>=</m:t>
                    </m:r>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r>
                          <a:rPr lang="en-US" i="1">
                            <a:latin typeface="Cambria Math" panose="02040503050406030204" pitchFamily="18" charset="0"/>
                          </a:rPr>
                          <m:t> </m:t>
                        </m:r>
                      </m:e>
                    </m:d>
                  </m:oMath>
                </a14:m>
                <a:endParaRPr lang="en-US" dirty="0" smtClean="0"/>
              </a:p>
              <a:p>
                <a:r>
                  <a:rPr lang="en-US" dirty="0"/>
                  <a:t> </a:t>
                </a:r>
                <a:r>
                  <a:rPr lang="en-US" dirty="0" smtClean="0"/>
                  <a:t>       y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5</m:t>
                              </m:r>
                            </m:e>
                          </m:mr>
                          <m:mr>
                            <m:e>
                              <m:r>
                                <a:rPr lang="en-US" b="0" i="1" smtClean="0">
                                  <a:latin typeface="Cambria Math" panose="02040503050406030204" pitchFamily="18" charset="0"/>
                                </a:rPr>
                                <m:t>7</m:t>
                              </m:r>
                            </m:e>
                          </m:mr>
                          <m:mr>
                            <m:e>
                              <m:r>
                                <a:rPr lang="en-US" b="0" i="1" smtClean="0">
                                  <a:latin typeface="Cambria Math" panose="02040503050406030204" pitchFamily="18" charset="0"/>
                                </a:rPr>
                                <m:t>1/2</m:t>
                              </m:r>
                            </m:e>
                          </m:mr>
                        </m:m>
                      </m:e>
                    </m:d>
                    <m:r>
                      <a:rPr lang="en-US" b="0" i="1" smtClean="0">
                        <a:latin typeface="Cambria Math" panose="02040503050406030204" pitchFamily="18" charset="0"/>
                      </a:rPr>
                      <m:t>=5</m:t>
                    </m:r>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r>
                          <a:rPr lang="en-US" b="0" i="1" smtClean="0">
                            <a:latin typeface="Cambria Math" panose="02040503050406030204" pitchFamily="18" charset="0"/>
                          </a:rPr>
                          <m:t> </m:t>
                        </m:r>
                      </m:e>
                    </m:d>
                    <m:r>
                      <a:rPr lang="en-US" b="0" i="1" smtClean="0">
                        <a:latin typeface="Cambria Math" panose="02040503050406030204" pitchFamily="18" charset="0"/>
                      </a:rPr>
                      <m:t>+7</m:t>
                    </m:r>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oMath>
                </a14:m>
                <a:r>
                  <a:rPr lang="en-US" dirty="0" smtClean="0"/>
                  <a:t> +1/2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smtClean="0"/>
                  <a:t>  = 5i + 7j +(1/2) k</a:t>
                </a:r>
              </a:p>
              <a:p>
                <a:r>
                  <a:rPr lang="en-US" b="1" dirty="0" smtClean="0"/>
                  <a:t>Fact 2:</a:t>
                </a:r>
                <a:r>
                  <a:rPr lang="en-US" dirty="0" smtClean="0"/>
                  <a:t>  If x and y are vectors of the same space then for some real values c1 and c2,  c1 x + c2 y is called a linear combination of vectors x and y.  The result is also a vector of the same space.</a:t>
                </a:r>
              </a:p>
              <a:p>
                <a:r>
                  <a:rPr lang="en-US" dirty="0" smtClean="0"/>
                  <a:t>This can be extended to many vectors of the same space.</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6880" y="955040"/>
                <a:ext cx="11358880" cy="5608320"/>
              </a:xfrm>
              <a:blipFill>
                <a:blip r:embed="rId2"/>
                <a:stretch>
                  <a:fillRect l="-966" t="-1848" r="-171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17</a:t>
            </a:fld>
            <a:endParaRPr lang="en-US"/>
          </a:p>
        </p:txBody>
      </p:sp>
    </p:spTree>
    <p:extLst>
      <p:ext uri="{BB962C8B-B14F-4D97-AF65-F5344CB8AC3E}">
        <p14:creationId xmlns:p14="http://schemas.microsoft.com/office/powerpoint/2010/main" val="44905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6555"/>
          </a:xfrm>
        </p:spPr>
        <p:txBody>
          <a:bodyPr>
            <a:noAutofit/>
          </a:bodyPr>
          <a:lstStyle/>
          <a:p>
            <a:r>
              <a:rPr lang="en-US" sz="2800" dirty="0" smtClean="0"/>
              <a:t>LALP-17</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7040" y="833120"/>
                <a:ext cx="11186160" cy="5588000"/>
              </a:xfrm>
            </p:spPr>
            <p:txBody>
              <a:bodyPr/>
              <a:lstStyle/>
              <a:p>
                <a:r>
                  <a:rPr lang="en-US" dirty="0" smtClean="0"/>
                  <a:t>C1 x + c2 y = 5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r>
                      <a:rPr lang="en-US" i="1" smtClean="0">
                        <a:latin typeface="Cambria Math" panose="02040503050406030204" pitchFamily="18" charset="0"/>
                      </a:rPr>
                      <m:t> </m:t>
                    </m:r>
                  </m:oMath>
                </a14:m>
                <a:r>
                  <a:rPr lang="en-US" dirty="0" smtClean="0"/>
                  <a:t>-4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6</m:t>
                              </m:r>
                            </m:e>
                          </m:mr>
                        </m:m>
                      </m:e>
                    </m:d>
                    <m:r>
                      <a:rPr lang="en-US" i="1" smtClean="0">
                        <a:latin typeface="Cambria Math" panose="02040503050406030204" pitchFamily="18" charset="0"/>
                      </a:rPr>
                      <m:t> </m:t>
                    </m:r>
                  </m:oMath>
                </a14:m>
                <a:r>
                  <a:rPr lang="en-US" dirty="0" smtClean="0"/>
                  <a:t>=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15</m:t>
                              </m:r>
                            </m:e>
                          </m:mr>
                        </m:m>
                      </m:e>
                    </m:d>
                    <m:r>
                      <a:rPr lang="en-US" b="0" i="0" smtClean="0">
                        <a:latin typeface="Cambria Math" panose="02040503050406030204" pitchFamily="18" charset="0"/>
                      </a:rPr>
                      <m:t>+</m:t>
                    </m:r>
                  </m:oMath>
                </a14:m>
                <a:r>
                  <a:rPr lang="en-US" dirty="0" smtClean="0"/>
                  <a:t>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−24</m:t>
                              </m:r>
                            </m:e>
                          </m:mr>
                        </m:m>
                      </m:e>
                    </m:d>
                    <m:r>
                      <a:rPr lang="en-US" b="0" i="1" smtClean="0">
                        <a:latin typeface="Cambria Math" panose="02040503050406030204" pitchFamily="18" charset="0"/>
                      </a:rPr>
                      <m:t>= </m:t>
                    </m:r>
                    <m:d>
                      <m:dPr>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4</m:t>
                              </m:r>
                            </m:e>
                          </m:mr>
                          <m:mr>
                            <m:e>
                              <m:r>
                                <a:rPr lang="en-US" b="0" i="1" smtClean="0">
                                  <a:latin typeface="Cambria Math" panose="02040503050406030204" pitchFamily="18" charset="0"/>
                                </a:rPr>
                                <m:t>−11</m:t>
                              </m:r>
                            </m:e>
                          </m:mr>
                        </m:m>
                      </m:e>
                    </m:d>
                    <m:r>
                      <a:rPr lang="en-US" b="0" i="1" smtClean="0">
                        <a:latin typeface="Cambria Math" panose="02040503050406030204" pitchFamily="18" charset="0"/>
                      </a:rPr>
                      <m:t> </m:t>
                    </m:r>
                  </m:oMath>
                </a14:m>
                <a:endParaRPr lang="en-US" b="0" dirty="0" smtClean="0"/>
              </a:p>
              <a:p>
                <a:r>
                  <a:rPr lang="en-US" dirty="0" smtClean="0"/>
                  <a:t>The vector </a:t>
                </a:r>
                <a14:m>
                  <m:oMath xmlns:m="http://schemas.openxmlformats.org/officeDocument/2006/math">
                    <m:r>
                      <a:rPr lang="en-US" i="1">
                        <a:latin typeface="Cambria Math" panose="02040503050406030204" pitchFamily="18" charset="0"/>
                      </a:rPr>
                      <m:t> </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r>
                                <a:rPr lang="en-US" i="1">
                                  <a:latin typeface="Cambria Math" panose="02040503050406030204" pitchFamily="18" charset="0"/>
                                </a:rPr>
                                <m:t>4</m:t>
                              </m:r>
                            </m:e>
                          </m:mr>
                          <m:mr>
                            <m:e>
                              <m:r>
                                <a:rPr lang="en-US" i="1">
                                  <a:latin typeface="Cambria Math" panose="02040503050406030204" pitchFamily="18" charset="0"/>
                                </a:rPr>
                                <m:t>−11</m:t>
                              </m:r>
                            </m:e>
                          </m:mr>
                        </m:m>
                      </m:e>
                    </m:d>
                    <m:r>
                      <a:rPr lang="en-US" i="1">
                        <a:latin typeface="Cambria Math" panose="02040503050406030204" pitchFamily="18" charset="0"/>
                      </a:rPr>
                      <m:t> </m:t>
                    </m:r>
                  </m:oMath>
                </a14:m>
                <a:r>
                  <a:rPr lang="en-US" b="0" dirty="0" smtClean="0"/>
                  <a:t> is a linear combination of x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3</m:t>
                              </m:r>
                            </m:e>
                          </m:mr>
                        </m:m>
                      </m:e>
                    </m:d>
                  </m:oMath>
                </a14:m>
                <a:r>
                  <a:rPr lang="en-US" b="0" dirty="0" smtClean="0"/>
                  <a:t> and y = </a:t>
                </a:r>
                <a:r>
                  <a:rPr lang="en-US" dirty="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m:t>
                              </m:r>
                              <m:r>
                                <a:rPr lang="en-US" i="1">
                                  <a:latin typeface="Cambria Math" panose="02040503050406030204" pitchFamily="18" charset="0"/>
                                </a:rPr>
                                <m:t>1</m:t>
                              </m:r>
                            </m:e>
                          </m:mr>
                          <m:mr>
                            <m:e>
                              <m:r>
                                <a:rPr lang="en-US" i="1">
                                  <a:latin typeface="Cambria Math" panose="02040503050406030204" pitchFamily="18" charset="0"/>
                                </a:rPr>
                                <m:t>6</m:t>
                              </m:r>
                            </m:e>
                          </m:mr>
                        </m:m>
                      </m:e>
                    </m:d>
                  </m:oMath>
                </a14:m>
                <a:endParaRPr lang="en-US" b="0" dirty="0" smtClean="0"/>
              </a:p>
              <a:p>
                <a:r>
                  <a:rPr lang="en-US" dirty="0" smtClean="0"/>
                  <a:t>Say the vectors are x1=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3</m:t>
                              </m:r>
                            </m:e>
                          </m:mr>
                        </m:m>
                      </m:e>
                    </m:d>
                  </m:oMath>
                </a14:m>
                <a:r>
                  <a:rPr lang="en-US" dirty="0" smtClean="0"/>
                  <a:t>, x2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7</m:t>
                              </m:r>
                            </m:e>
                          </m:mr>
                          <m:mr>
                            <m:e>
                              <m:r>
                                <a:rPr lang="en-US" b="0" i="1" smtClean="0">
                                  <a:latin typeface="Cambria Math" panose="02040503050406030204" pitchFamily="18" charset="0"/>
                                </a:rPr>
                                <m:t>1/2</m:t>
                              </m:r>
                            </m:e>
                          </m:mr>
                        </m:m>
                      </m:e>
                    </m:d>
                  </m:oMath>
                </a14:m>
                <a:r>
                  <a:rPr lang="en-US" dirty="0" smtClean="0"/>
                  <a:t>, and x3=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6</m:t>
                              </m:r>
                            </m:e>
                          </m:mr>
                          <m:mr>
                            <m:e>
                              <m:r>
                                <a:rPr lang="en-US" b="0" i="1" smtClean="0">
                                  <a:latin typeface="Cambria Math" panose="02040503050406030204" pitchFamily="18" charset="0"/>
                                </a:rPr>
                                <m:t>−3</m:t>
                              </m:r>
                            </m:e>
                          </m:mr>
                        </m:m>
                      </m:e>
                    </m:d>
                  </m:oMath>
                </a14:m>
                <a:r>
                  <a:rPr lang="en-US" b="0" dirty="0" smtClean="0"/>
                  <a:t> then for c1=5,</a:t>
                </a:r>
              </a:p>
              <a:p>
                <a:r>
                  <a:rPr lang="en-US" dirty="0" smtClean="0"/>
                  <a:t>C2 = 2, and c3 = -4 their linear combination is 5x1 + 2x2 – 4x3 =  </a:t>
                </a:r>
              </a:p>
              <a:p>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15</m:t>
                              </m:r>
                            </m:e>
                          </m:mr>
                        </m:m>
                      </m:e>
                    </m:d>
                    <m:r>
                      <a:rPr lang="en-US" b="0" i="0" smtClean="0">
                        <a:latin typeface="Cambria Math" panose="02040503050406030204" pitchFamily="18" charset="0"/>
                      </a:rPr>
                      <m:t>+ </m:t>
                    </m:r>
                    <m:d>
                      <m:dPr>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4</m:t>
                              </m:r>
                            </m:e>
                          </m:mr>
                          <m:mr>
                            <m:e>
                              <m:r>
                                <a:rPr lang="en-US" b="0" i="1" smtClean="0">
                                  <a:latin typeface="Cambria Math" panose="02040503050406030204" pitchFamily="18" charset="0"/>
                                </a:rPr>
                                <m:t>1</m:t>
                              </m:r>
                            </m:e>
                          </m:mr>
                        </m:m>
                      </m:e>
                    </m:d>
                  </m:oMath>
                </a14:m>
                <a:r>
                  <a:rPr lang="en-US" dirty="0" smtClean="0"/>
                  <a:t>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24</m:t>
                              </m:r>
                            </m:e>
                          </m:mr>
                          <m:mr>
                            <m:e>
                              <m:r>
                                <a:rPr lang="en-US" b="0" i="1" smtClean="0">
                                  <a:latin typeface="Cambria Math" panose="02040503050406030204" pitchFamily="18" charset="0"/>
                                </a:rPr>
                                <m:t>12</m:t>
                              </m:r>
                            </m:e>
                          </m:mr>
                        </m:m>
                        <m:r>
                          <a:rPr lang="en-US" b="0" i="1" smtClean="0">
                            <a:latin typeface="Cambria Math" panose="02040503050406030204" pitchFamily="18" charset="0"/>
                          </a:rPr>
                          <m:t> </m:t>
                        </m:r>
                      </m:e>
                    </m:d>
                  </m:oMath>
                </a14:m>
                <a:r>
                  <a:rPr lang="en-US" dirty="0" smtClean="0"/>
                  <a:t>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28</m:t>
                              </m:r>
                            </m:e>
                          </m:mr>
                        </m:m>
                      </m:e>
                    </m:d>
                  </m:oMath>
                </a14:m>
                <a:r>
                  <a:rPr lang="en-US" dirty="0" smtClean="0"/>
                  <a:t> this is a linear combination of vectors x1 , x2, and x3, </a:t>
                </a:r>
              </a:p>
              <a:p>
                <a:endParaRPr lang="en-US" b="0" dirty="0" smtClean="0"/>
              </a:p>
              <a:p>
                <a:endParaRPr lang="en-US" b="0"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7040" y="833120"/>
                <a:ext cx="11186160" cy="5588000"/>
              </a:xfrm>
              <a:blipFill>
                <a:blip r:embed="rId2"/>
                <a:stretch>
                  <a:fillRect l="-9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18</a:t>
            </a:fld>
            <a:endParaRPr lang="en-US"/>
          </a:p>
        </p:txBody>
      </p:sp>
    </p:spTree>
    <p:extLst>
      <p:ext uri="{BB962C8B-B14F-4D97-AF65-F5344CB8AC3E}">
        <p14:creationId xmlns:p14="http://schemas.microsoft.com/office/powerpoint/2010/main" val="228023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498475"/>
          </a:xfrm>
        </p:spPr>
        <p:txBody>
          <a:bodyPr>
            <a:normAutofit/>
          </a:bodyPr>
          <a:lstStyle/>
          <a:p>
            <a:r>
              <a:rPr lang="en-US" sz="2800" dirty="0" smtClean="0"/>
              <a:t>LALP-18</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782320"/>
                <a:ext cx="11592560" cy="5801360"/>
              </a:xfrm>
            </p:spPr>
            <p:txBody>
              <a:bodyPr>
                <a:normAutofit lnSpcReduction="10000"/>
              </a:bodyPr>
              <a:lstStyle/>
              <a:p>
                <a:r>
                  <a:rPr lang="en-US" dirty="0" smtClean="0"/>
                  <a:t>Assignment -1b</a:t>
                </a:r>
              </a:p>
              <a:p>
                <a:r>
                  <a:rPr lang="en-US" dirty="0" smtClean="0"/>
                  <a:t>1  For the vectors x1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3</m:t>
                              </m:r>
                            </m:e>
                          </m:mr>
                        </m:m>
                      </m:e>
                    </m:d>
                    <m:r>
                      <a:rPr lang="en-US" i="1">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1</m:t>
                              </m:r>
                              <m:r>
                                <a:rPr lang="en-US" i="1">
                                  <a:latin typeface="Cambria Math" panose="02040503050406030204" pitchFamily="18" charset="0"/>
                                </a:rPr>
                                <m:t>2</m:t>
                              </m:r>
                            </m:e>
                          </m:mr>
                          <m:mr>
                            <m:e>
                              <m:r>
                                <a:rPr lang="en-US" b="0" i="1" smtClean="0">
                                  <a:latin typeface="Cambria Math" panose="02040503050406030204" pitchFamily="18" charset="0"/>
                                </a:rPr>
                                <m:t>18</m:t>
                              </m:r>
                            </m:e>
                          </m:mr>
                        </m:m>
                      </m:e>
                    </m:d>
                  </m:oMath>
                </a14:m>
                <a:r>
                  <a:rPr lang="en-US" dirty="0" smtClean="0"/>
                  <a:t>, find 6x1 –x2</a:t>
                </a:r>
              </a:p>
              <a:p>
                <a:r>
                  <a:rPr lang="en-US" dirty="0" smtClean="0"/>
                  <a:t>2 If  x1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m:t>
                              </m:r>
                              <m:r>
                                <a:rPr lang="en-US" i="1">
                                  <a:latin typeface="Cambria Math" panose="02040503050406030204" pitchFamily="18" charset="0"/>
                                </a:rPr>
                                <m:t>2</m:t>
                              </m:r>
                            </m:e>
                          </m:mr>
                          <m:mr>
                            <m:e>
                              <m:r>
                                <a:rPr lang="en-US" b="0" i="1" smtClean="0">
                                  <a:latin typeface="Cambria Math" panose="02040503050406030204" pitchFamily="18" charset="0"/>
                                </a:rPr>
                                <m:t>𝑘</m:t>
                              </m:r>
                              <m:r>
                                <a:rPr lang="en-US" b="0" i="1" smtClean="0">
                                  <a:latin typeface="Cambria Math" panose="02040503050406030204" pitchFamily="18" charset="0"/>
                                </a:rPr>
                                <m:t> </m:t>
                              </m:r>
                            </m:e>
                          </m:mr>
                        </m:m>
                      </m:e>
                    </m:d>
                    <m:r>
                      <a:rPr lang="en-US" i="1">
                        <a:latin typeface="Cambria Math" panose="02040503050406030204" pitchFamily="18" charset="0"/>
                      </a:rPr>
                      <m:t> </m:t>
                    </m:r>
                  </m:oMath>
                </a14:m>
                <a:r>
                  <a:rPr lang="en-US" dirty="0" smtClean="0"/>
                  <a:t>and x2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𝑝</m:t>
                              </m:r>
                            </m:e>
                          </m:mr>
                          <m:mr>
                            <m:e>
                              <m:r>
                                <a:rPr lang="en-US" b="0" i="1" smtClean="0">
                                  <a:latin typeface="Cambria Math" panose="02040503050406030204" pitchFamily="18" charset="0"/>
                                </a:rPr>
                                <m:t>4</m:t>
                              </m:r>
                            </m:e>
                          </m:mr>
                        </m:m>
                      </m:e>
                    </m:d>
                    <m:r>
                      <a:rPr lang="en-US" b="0" i="1">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4</m:t>
                    </m:r>
                    <m:r>
                      <a:rPr lang="en-US" b="0" i="1" smtClean="0">
                        <a:latin typeface="Cambria Math" panose="02040503050406030204" pitchFamily="18" charset="0"/>
                      </a:rPr>
                      <m:t>𝑥</m:t>
                    </m:r>
                    <m:r>
                      <a:rPr lang="en-US" b="0" i="1" smtClean="0">
                        <a:latin typeface="Cambria Math" panose="02040503050406030204" pitchFamily="18" charset="0"/>
                      </a:rPr>
                      <m:t>1+2</m:t>
                    </m:r>
                    <m:r>
                      <a:rPr lang="en-US" b="0" i="1" smtClean="0">
                        <a:latin typeface="Cambria Math" panose="02040503050406030204" pitchFamily="18" charset="0"/>
                      </a:rPr>
                      <m:t>𝑥</m:t>
                    </m:r>
                    <m:r>
                      <a:rPr lang="en-US" b="0" i="1" smtClean="0">
                        <a:latin typeface="Cambria Math" panose="02040503050406030204" pitchFamily="18" charset="0"/>
                      </a:rPr>
                      <m:t>2=</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3</m:t>
                              </m:r>
                            </m:e>
                          </m:mr>
                        </m:m>
                      </m:e>
                    </m:d>
                  </m:oMath>
                </a14:m>
                <a:r>
                  <a:rPr lang="en-US" dirty="0" smtClean="0"/>
                  <a:t> then find the values of p and k.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m:t>
                              </m:r>
                              <m:r>
                                <a:rPr lang="en-US" b="0" i="1" smtClean="0">
                                  <a:latin typeface="Cambria Math" panose="02040503050406030204" pitchFamily="18" charset="0"/>
                                </a:rPr>
                                <m:t>8</m:t>
                              </m:r>
                            </m:e>
                          </m:mr>
                          <m:mr>
                            <m:e>
                              <m:r>
                                <a:rPr lang="en-US" b="0" i="1" smtClean="0">
                                  <a:latin typeface="Cambria Math" panose="02040503050406030204" pitchFamily="18" charset="0"/>
                                </a:rPr>
                                <m:t>4</m:t>
                              </m:r>
                              <m:r>
                                <a:rPr lang="en-US" i="1">
                                  <a:latin typeface="Cambria Math" panose="02040503050406030204" pitchFamily="18" charset="0"/>
                                </a:rPr>
                                <m:t>𝑘</m:t>
                              </m:r>
                              <m:r>
                                <a:rPr lang="en-US" i="1">
                                  <a:latin typeface="Cambria Math" panose="02040503050406030204" pitchFamily="18" charset="0"/>
                                </a:rPr>
                                <m:t> </m:t>
                              </m:r>
                            </m:e>
                          </m:mr>
                        </m:m>
                      </m:e>
                    </m:d>
                  </m:oMath>
                </a14:m>
                <a:r>
                  <a:rPr lang="en-US" dirty="0" smtClean="0"/>
                  <a:t>+</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a:rPr lang="en-US" i="1">
                                  <a:latin typeface="Cambria Math" panose="02040503050406030204" pitchFamily="18" charset="0"/>
                                </a:rPr>
                                <m:t>2</m:t>
                              </m:r>
                              <m:r>
                                <a:rPr lang="en-US" b="0" i="1" smtClean="0">
                                  <a:latin typeface="Cambria Math" panose="02040503050406030204" pitchFamily="18" charset="0"/>
                                </a:rPr>
                                <m:t>𝑝</m:t>
                              </m:r>
                            </m:e>
                          </m:mr>
                          <m:mr>
                            <m:e>
                              <m:r>
                                <a:rPr lang="en-US" b="0" i="1" smtClean="0">
                                  <a:latin typeface="Cambria Math" panose="02040503050406030204" pitchFamily="18" charset="0"/>
                                </a:rPr>
                                <m:t>8</m:t>
                              </m:r>
                              <m:r>
                                <a:rPr lang="en-US" i="1">
                                  <a:latin typeface="Cambria Math" panose="02040503050406030204" pitchFamily="18" charset="0"/>
                                </a:rPr>
                                <m:t> </m:t>
                              </m:r>
                            </m:e>
                          </m:mr>
                        </m:m>
                      </m:e>
                    </m:d>
                  </m:oMath>
                </a14:m>
                <a:r>
                  <a:rPr lang="en-US" dirty="0" smtClean="0"/>
                  <a:t>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m:t>
                              </m:r>
                              <m:r>
                                <a:rPr lang="en-US" b="0" i="1" smtClean="0">
                                  <a:latin typeface="Cambria Math" panose="02040503050406030204" pitchFamily="18" charset="0"/>
                                </a:rPr>
                                <m:t>8+2</m:t>
                              </m:r>
                              <m:r>
                                <a:rPr lang="en-US" b="0" i="1" smtClean="0">
                                  <a:latin typeface="Cambria Math" panose="02040503050406030204" pitchFamily="18" charset="0"/>
                                </a:rPr>
                                <m:t>𝑝</m:t>
                              </m:r>
                            </m:e>
                          </m:mr>
                          <m:mr>
                            <m:e>
                              <m:r>
                                <a:rPr lang="en-US" b="0" i="1" smtClean="0">
                                  <a:latin typeface="Cambria Math" panose="02040503050406030204" pitchFamily="18" charset="0"/>
                                </a:rPr>
                                <m:t>4</m:t>
                              </m:r>
                              <m:r>
                                <a:rPr lang="en-US" i="1">
                                  <a:latin typeface="Cambria Math" panose="02040503050406030204" pitchFamily="18" charset="0"/>
                                </a:rPr>
                                <m:t>𝑘</m:t>
                              </m:r>
                              <m:r>
                                <a:rPr lang="en-US" b="0" i="1" smtClean="0">
                                  <a:latin typeface="Cambria Math" panose="02040503050406030204" pitchFamily="18" charset="0"/>
                                </a:rPr>
                                <m:t>+8</m:t>
                              </m:r>
                              <m:r>
                                <a:rPr lang="en-US" i="1">
                                  <a:latin typeface="Cambria Math" panose="02040503050406030204" pitchFamily="18" charset="0"/>
                                </a:rPr>
                                <m:t> </m:t>
                              </m:r>
                            </m:e>
                          </m:mr>
                        </m:m>
                      </m:e>
                    </m:d>
                  </m:oMath>
                </a14:m>
                <a:r>
                  <a:rPr lang="en-US" dirty="0" smtClean="0"/>
                  <a:t>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a:rPr lang="en-US" i="1">
                                  <a:latin typeface="Cambria Math" panose="02040503050406030204" pitchFamily="18" charset="0"/>
                                </a:rPr>
                                <m:t>2</m:t>
                              </m:r>
                            </m:e>
                          </m:mr>
                          <m:mr>
                            <m:e>
                              <m:r>
                                <a:rPr lang="en-US" b="0" i="1" smtClean="0">
                                  <a:latin typeface="Cambria Math" panose="02040503050406030204" pitchFamily="18" charset="0"/>
                                </a:rPr>
                                <m:t>3</m:t>
                              </m:r>
                              <m:r>
                                <a:rPr lang="en-US" i="1">
                                  <a:latin typeface="Cambria Math" panose="02040503050406030204" pitchFamily="18" charset="0"/>
                                </a:rPr>
                                <m:t> </m:t>
                              </m:r>
                            </m:e>
                          </m:mr>
                        </m:m>
                      </m:e>
                    </m:d>
                  </m:oMath>
                </a14:m>
                <a:endParaRPr lang="en-US" dirty="0" smtClean="0"/>
              </a:p>
              <a:p>
                <a:r>
                  <a:rPr lang="en-US" dirty="0"/>
                  <a:t> </a:t>
                </a:r>
                <a:r>
                  <a:rPr lang="en-US" dirty="0" smtClean="0"/>
                  <a:t>                                                 -8+2p = 2, 4k + 8 = 3</a:t>
                </a:r>
              </a:p>
              <a:p>
                <a:r>
                  <a:rPr lang="en-US" dirty="0" smtClean="0"/>
                  <a:t>3 If x1=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5</m:t>
                              </m:r>
                            </m:e>
                          </m:mr>
                          <m:mr>
                            <m:e>
                              <m:r>
                                <a:rPr lang="en-US" b="0" i="1" smtClean="0">
                                  <a:latin typeface="Cambria Math" panose="02040503050406030204" pitchFamily="18" charset="0"/>
                                </a:rPr>
                                <m:t>1</m:t>
                              </m:r>
                            </m:e>
                          </m:mr>
                          <m:mr>
                            <m:e>
                              <m:r>
                                <a:rPr lang="en-US" b="0" i="1" smtClean="0">
                                  <a:latin typeface="Cambria Math" panose="02040503050406030204" pitchFamily="18" charset="0"/>
                                </a:rPr>
                                <m:t>8</m:t>
                              </m:r>
                            </m:e>
                          </m:mr>
                        </m:m>
                      </m:e>
                    </m:d>
                  </m:oMath>
                </a14:m>
                <a:r>
                  <a:rPr lang="en-US" dirty="0" smtClean="0"/>
                  <a:t> and x2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5</m:t>
                              </m:r>
                            </m:e>
                          </m:mr>
                          <m:mr>
                            <m:e>
                              <m:r>
                                <a:rPr lang="en-US" b="0" i="1" smtClean="0">
                                  <a:latin typeface="Cambria Math" panose="02040503050406030204" pitchFamily="18" charset="0"/>
                                </a:rPr>
                                <m:t>7</m:t>
                              </m:r>
                            </m:e>
                          </m:mr>
                          <m:mr>
                            <m:e>
                              <m:r>
                                <a:rPr lang="en-US" b="0" i="1" smtClean="0">
                                  <a:latin typeface="Cambria Math" panose="02040503050406030204" pitchFamily="18" charset="0"/>
                                </a:rPr>
                                <m:t>5</m:t>
                              </m:r>
                            </m:e>
                          </m:mr>
                        </m:m>
                      </m:e>
                    </m:d>
                  </m:oMath>
                </a14:m>
                <a:r>
                  <a:rPr lang="en-US" dirty="0" smtClean="0"/>
                  <a:t> then find 3x1 -5x2</a:t>
                </a:r>
              </a:p>
              <a:p>
                <a:r>
                  <a:rPr lang="en-US" dirty="0" smtClean="0"/>
                  <a:t>4 </a:t>
                </a:r>
                <a:r>
                  <a:rPr lang="en-US" dirty="0"/>
                  <a:t>If x1= </a:t>
                </a:r>
                <a14:m>
                  <m:oMath xmlns:m="http://schemas.openxmlformats.org/officeDocument/2006/math">
                    <m:d>
                      <m:dPr>
                        <m:ctrlPr>
                          <a:rPr lang="en-US" i="1">
                            <a:latin typeface="Cambria Math"/>
                          </a:rPr>
                        </m:ctrlPr>
                      </m:dPr>
                      <m:e>
                        <m:r>
                          <a:rPr lang="en-US" b="0" i="1" smtClean="0">
                            <a:latin typeface="Cambria Math" panose="02040503050406030204" pitchFamily="18" charset="0"/>
                          </a:rPr>
                          <m:t>−</m:t>
                        </m:r>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𝑘</m:t>
                              </m:r>
                            </m:e>
                          </m:mr>
                          <m:mr>
                            <m:e>
                              <m:r>
                                <a:rPr lang="en-US" i="1">
                                  <a:latin typeface="Cambria Math" panose="02040503050406030204" pitchFamily="18" charset="0"/>
                                </a:rPr>
                                <m:t>8</m:t>
                              </m:r>
                            </m:e>
                          </m:mr>
                        </m:m>
                      </m:e>
                    </m:d>
                  </m:oMath>
                </a14:m>
                <a:r>
                  <a:rPr lang="en-US" dirty="0"/>
                  <a:t> and x2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m:t>
                              </m:r>
                              <m:r>
                                <a:rPr lang="en-US" i="1">
                                  <a:latin typeface="Cambria Math" panose="02040503050406030204" pitchFamily="18" charset="0"/>
                                </a:rPr>
                                <m:t>5</m:t>
                              </m:r>
                            </m:e>
                          </m:mr>
                          <m:mr>
                            <m:e>
                              <m:r>
                                <a:rPr lang="en-US" i="1">
                                  <a:latin typeface="Cambria Math" panose="02040503050406030204" pitchFamily="18" charset="0"/>
                                </a:rPr>
                                <m:t>7</m:t>
                              </m:r>
                            </m:e>
                          </m:mr>
                          <m:mr>
                            <m:e>
                              <m:r>
                                <a:rPr lang="en-US" b="0" i="1" smtClean="0">
                                  <a:latin typeface="Cambria Math" panose="02040503050406030204" pitchFamily="18" charset="0"/>
                                </a:rPr>
                                <m:t>𝑝</m:t>
                              </m:r>
                            </m:e>
                          </m:mr>
                        </m:m>
                      </m:e>
                    </m:d>
                  </m:oMath>
                </a14:m>
                <a:r>
                  <a:rPr lang="en-US" dirty="0"/>
                  <a:t> then find 3x1 -</a:t>
                </a:r>
                <a:r>
                  <a:rPr lang="en-US" dirty="0" smtClean="0"/>
                  <a:t>5x2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3</m:t>
                              </m:r>
                              <m:r>
                                <a:rPr lang="en-US" b="0" i="1" smtClean="0">
                                  <a:latin typeface="Cambria Math" panose="02040503050406030204" pitchFamily="18" charset="0"/>
                                </a:rPr>
                                <m:t>7</m:t>
                              </m:r>
                            </m:e>
                          </m:mr>
                          <m:mr>
                            <m:e>
                              <m:r>
                                <a:rPr lang="en-US" i="1">
                                  <a:latin typeface="Cambria Math" panose="02040503050406030204" pitchFamily="18" charset="0"/>
                                </a:rPr>
                                <m:t>1</m:t>
                              </m:r>
                            </m:e>
                          </m:mr>
                          <m:mr>
                            <m:e>
                              <m:r>
                                <a:rPr lang="en-US" i="1">
                                  <a:latin typeface="Cambria Math" panose="02040503050406030204" pitchFamily="18" charset="0"/>
                                </a:rPr>
                                <m:t>8</m:t>
                              </m:r>
                            </m:e>
                          </m:mr>
                        </m:m>
                      </m:e>
                    </m:d>
                  </m:oMath>
                </a14:m>
                <a:r>
                  <a:rPr lang="en-US" dirty="0"/>
                  <a:t> </a:t>
                </a:r>
                <a:r>
                  <a:rPr lang="en-US" dirty="0" smtClean="0"/>
                  <a:t>then find the values of k and p.</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782320"/>
                <a:ext cx="11592560" cy="5801360"/>
              </a:xfrm>
              <a:blipFill>
                <a:blip r:embed="rId2"/>
                <a:stretch>
                  <a:fillRect l="-946" t="-23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19</a:t>
            </a:fld>
            <a:endParaRPr lang="en-US"/>
          </a:p>
        </p:txBody>
      </p:sp>
    </p:spTree>
    <p:extLst>
      <p:ext uri="{BB962C8B-B14F-4D97-AF65-F5344CB8AC3E}">
        <p14:creationId xmlns:p14="http://schemas.microsoft.com/office/powerpoint/2010/main" val="3462921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8955"/>
          </a:xfrm>
        </p:spPr>
        <p:txBody>
          <a:bodyPr>
            <a:normAutofit fontScale="90000"/>
          </a:bodyPr>
          <a:lstStyle/>
          <a:p>
            <a:r>
              <a:rPr lang="en-US" dirty="0" smtClean="0"/>
              <a:t>LALP.1</a:t>
            </a:r>
            <a:endParaRPr lang="en-US" dirty="0"/>
          </a:p>
        </p:txBody>
      </p:sp>
      <p:sp>
        <p:nvSpPr>
          <p:cNvPr id="3" name="Content Placeholder 2"/>
          <p:cNvSpPr>
            <a:spLocks noGrp="1"/>
          </p:cNvSpPr>
          <p:nvPr>
            <p:ph idx="1"/>
          </p:nvPr>
        </p:nvSpPr>
        <p:spPr>
          <a:xfrm>
            <a:off x="243840" y="894080"/>
            <a:ext cx="11348720" cy="5659120"/>
          </a:xfrm>
        </p:spPr>
        <p:txBody>
          <a:bodyPr>
            <a:normAutofit lnSpcReduction="10000"/>
          </a:bodyPr>
          <a:lstStyle/>
          <a:p>
            <a:r>
              <a:rPr lang="en-US" dirty="0" smtClean="0"/>
              <a:t>Part 1                                        Quantities  are of two types.</a:t>
            </a:r>
          </a:p>
          <a:p>
            <a:r>
              <a:rPr lang="en-US" dirty="0" smtClean="0"/>
              <a:t>1 Scalar and  2    Vector</a:t>
            </a:r>
          </a:p>
          <a:p>
            <a:r>
              <a:rPr lang="en-US" dirty="0" smtClean="0"/>
              <a:t>1 Scalar Quantities are the real  values--  It has only magnitude. E.G. 4 , -8 , ½. Etc. </a:t>
            </a:r>
          </a:p>
          <a:p>
            <a:r>
              <a:rPr lang="en-US" dirty="0" smtClean="0"/>
              <a:t>2 Vector Quantities are the entities with which two things are attached    Magnitude and Direction.</a:t>
            </a:r>
          </a:p>
          <a:p>
            <a:r>
              <a:rPr lang="en-US" dirty="0" smtClean="0"/>
              <a:t>E.g. (2,3) , (1,0) ,  (0,1) they are in two dimensions; (</a:t>
            </a:r>
            <a:r>
              <a:rPr lang="en-US" dirty="0" err="1" smtClean="0"/>
              <a:t>x,y</a:t>
            </a:r>
            <a:r>
              <a:rPr lang="en-US" dirty="0" smtClean="0"/>
              <a:t>) If we express (2,3) by a single alphabet then we write it as bold value; say </a:t>
            </a:r>
            <a:r>
              <a:rPr lang="en-US" b="1" dirty="0" smtClean="0"/>
              <a:t>a. a = </a:t>
            </a:r>
            <a:r>
              <a:rPr lang="en-US" dirty="0" smtClean="0"/>
              <a:t>(2,3) or in practice we write as a </a:t>
            </a:r>
            <a:r>
              <a:rPr lang="en-US" b="1" dirty="0" smtClean="0"/>
              <a:t>= (2,3)– a line segment on the top of letter a.</a:t>
            </a:r>
          </a:p>
          <a:p>
            <a:r>
              <a:rPr lang="en-US" b="1" dirty="0" smtClean="0"/>
              <a:t>         y       p(2,3)</a:t>
            </a:r>
          </a:p>
          <a:p>
            <a:r>
              <a:rPr lang="en-US" dirty="0"/>
              <a:t> </a:t>
            </a:r>
            <a:r>
              <a:rPr lang="en-US" dirty="0" smtClean="0"/>
              <a:t>                        2 units on positive direction of x axis and 3 units on y axis. OP                is a vector</a:t>
            </a:r>
          </a:p>
          <a:p>
            <a:r>
              <a:rPr lang="en-US" dirty="0" smtClean="0"/>
              <a:t>         o                            x</a:t>
            </a:r>
            <a:endParaRPr lang="en-US" dirty="0"/>
          </a:p>
        </p:txBody>
      </p:sp>
      <p:cxnSp>
        <p:nvCxnSpPr>
          <p:cNvPr id="5" name="Straight Connector 4"/>
          <p:cNvCxnSpPr/>
          <p:nvPr/>
        </p:nvCxnSpPr>
        <p:spPr>
          <a:xfrm flipV="1">
            <a:off x="3484880" y="4572000"/>
            <a:ext cx="203200" cy="1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452880" y="5039360"/>
            <a:ext cx="2032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12240" y="6176963"/>
            <a:ext cx="1920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452880" y="4968557"/>
            <a:ext cx="609600" cy="1137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2</a:t>
            </a:fld>
            <a:endParaRPr lang="en-US"/>
          </a:p>
        </p:txBody>
      </p:sp>
    </p:spTree>
    <p:extLst>
      <p:ext uri="{BB962C8B-B14F-4D97-AF65-F5344CB8AC3E}">
        <p14:creationId xmlns:p14="http://schemas.microsoft.com/office/powerpoint/2010/main" val="1030260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8315"/>
          </a:xfrm>
        </p:spPr>
        <p:txBody>
          <a:bodyPr>
            <a:normAutofit/>
          </a:bodyPr>
          <a:lstStyle/>
          <a:p>
            <a:r>
              <a:rPr lang="en-US" sz="2800" dirty="0" smtClean="0"/>
              <a:t>LALP-19</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6240" y="944880"/>
                <a:ext cx="11379200" cy="5720080"/>
              </a:xfrm>
            </p:spPr>
            <p:txBody>
              <a:bodyPr>
                <a:normAutofit fontScale="92500"/>
              </a:bodyPr>
              <a:lstStyle/>
              <a:p>
                <a:r>
                  <a:rPr lang="en-US" dirty="0" smtClean="0"/>
                  <a:t>Fact: Any vector of R</a:t>
                </a:r>
                <a:r>
                  <a:rPr lang="en-US" baseline="30000" dirty="0" smtClean="0"/>
                  <a:t>2, </a:t>
                </a:r>
                <a:r>
                  <a:rPr lang="en-US" dirty="0" smtClean="0"/>
                  <a:t>R</a:t>
                </a:r>
                <a:r>
                  <a:rPr lang="en-US" baseline="30000" dirty="0"/>
                  <a:t>3</a:t>
                </a:r>
                <a:r>
                  <a:rPr lang="en-US" baseline="30000" dirty="0" smtClean="0"/>
                  <a:t> </a:t>
                </a:r>
                <a:r>
                  <a:rPr lang="en-US" dirty="0" smtClean="0"/>
                  <a:t> is a linear combination of basic vectors </a:t>
                </a:r>
                <a:r>
                  <a:rPr lang="en-US" dirty="0" err="1" smtClean="0"/>
                  <a:t>i</a:t>
                </a:r>
                <a:r>
                  <a:rPr lang="en-US" dirty="0" smtClean="0"/>
                  <a:t> , j, and </a:t>
                </a:r>
                <a:r>
                  <a:rPr lang="en-US" dirty="0" err="1" smtClean="0"/>
                  <a:t>I,j</a:t>
                </a:r>
                <a:r>
                  <a:rPr lang="en-US" dirty="0" smtClean="0"/>
                  <a:t> k</a:t>
                </a:r>
              </a:p>
              <a:p>
                <a:r>
                  <a:rPr lang="en-US" dirty="0" smtClean="0"/>
                  <a:t>E.g.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5</m:t>
                              </m:r>
                            </m:e>
                          </m:mr>
                          <m:mr>
                            <m:e>
                              <m:r>
                                <a:rPr lang="en-US" b="0" i="1" smtClean="0">
                                  <a:latin typeface="Cambria Math" panose="02040503050406030204" pitchFamily="18" charset="0"/>
                                </a:rPr>
                                <m:t>8</m:t>
                              </m:r>
                            </m:e>
                          </m:mr>
                        </m:m>
                      </m:e>
                    </m:d>
                    <m:r>
                      <a:rPr lang="en-US" b="0" i="1" smtClean="0">
                        <a:latin typeface="Cambria Math" panose="02040503050406030204" pitchFamily="18" charset="0"/>
                      </a:rPr>
                      <m:t> =5</m:t>
                    </m:r>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oMath>
                </a14:m>
                <a:r>
                  <a:rPr lang="en-US" dirty="0" smtClean="0"/>
                  <a:t> + 8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 </m:t>
                    </m:r>
                  </m:oMath>
                </a14:m>
                <a:r>
                  <a:rPr lang="en-US" dirty="0" smtClean="0"/>
                  <a:t>= 5 </a:t>
                </a:r>
                <a:r>
                  <a:rPr lang="en-US" dirty="0" err="1" smtClean="0"/>
                  <a:t>i</a:t>
                </a:r>
                <a:r>
                  <a:rPr lang="en-US" dirty="0" smtClean="0"/>
                  <a:t> + 8 j where |</a:t>
                </a:r>
                <a:r>
                  <a:rPr lang="en-US" dirty="0" err="1" smtClean="0"/>
                  <a:t>i</a:t>
                </a:r>
                <a:r>
                  <a:rPr lang="en-US" dirty="0" smtClean="0"/>
                  <a:t> | = |j| = 1 , I and j are unit vectors in x and y directions. These vectors are linearly independent.</a:t>
                </a:r>
              </a:p>
              <a:p>
                <a:r>
                  <a:rPr lang="en-US" b="1" dirty="0" smtClean="0"/>
                  <a:t>These are the basic vectors and they form standard</a:t>
                </a:r>
                <a:r>
                  <a:rPr lang="en-US" dirty="0" smtClean="0"/>
                  <a:t> </a:t>
                </a:r>
                <a:r>
                  <a:rPr lang="en-US" b="1" dirty="0" smtClean="0"/>
                  <a:t>Basis of R</a:t>
                </a:r>
                <a:r>
                  <a:rPr lang="en-US" b="1" baseline="30000" dirty="0" smtClean="0"/>
                  <a:t>2</a:t>
                </a:r>
                <a:endParaRPr lang="en-US" b="1" dirty="0" smtClean="0"/>
              </a:p>
              <a:p>
                <a:r>
                  <a:rPr lang="en-US" dirty="0" smtClean="0"/>
                  <a:t>c1 </a:t>
                </a:r>
                <a:r>
                  <a:rPr lang="en-US" dirty="0" err="1" smtClean="0"/>
                  <a:t>i</a:t>
                </a:r>
                <a:r>
                  <a:rPr lang="en-US" dirty="0" smtClean="0"/>
                  <a:t> + c2 j = </a:t>
                </a:r>
                <a14:m>
                  <m:oMath xmlns:m="http://schemas.openxmlformats.org/officeDocument/2006/math">
                    <m:r>
                      <m:rPr>
                        <m:sty m:val="p"/>
                      </m:rPr>
                      <a:rPr lang="en-US" i="1" smtClean="0">
                        <a:latin typeface="Cambria Math" panose="02040503050406030204" pitchFamily="18" charset="0"/>
                      </a:rPr>
                      <m:t>c</m:t>
                    </m:r>
                    <m:r>
                      <a:rPr lang="en-US" b="0" i="1" smtClean="0">
                        <a:latin typeface="Cambria Math" panose="02040503050406030204" pitchFamily="18" charset="0"/>
                      </a:rPr>
                      <m:t>1</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
                      </m:e>
                    </m:d>
                  </m:oMath>
                </a14:m>
                <a:r>
                  <a:rPr lang="en-US" dirty="0"/>
                  <a:t> + </a:t>
                </a:r>
                <a:r>
                  <a:rPr lang="en-US" dirty="0" smtClean="0"/>
                  <a:t>c2</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 </m:t>
                    </m:r>
                  </m:oMath>
                </a14:m>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𝑐</m:t>
                              </m:r>
                              <m:r>
                                <a:rPr lang="en-US" b="0" i="1" smtClean="0">
                                  <a:latin typeface="Cambria Math" panose="02040503050406030204" pitchFamily="18" charset="0"/>
                                </a:rPr>
                                <m:t>1</m:t>
                              </m:r>
                            </m:e>
                          </m:mr>
                          <m:mr>
                            <m:e>
                              <m:r>
                                <a:rPr lang="en-US" i="1">
                                  <a:latin typeface="Cambria Math" panose="02040503050406030204" pitchFamily="18" charset="0"/>
                                </a:rPr>
                                <m:t>0</m:t>
                              </m:r>
                              <m:r>
                                <a:rPr lang="en-US" b="0" i="1" smtClean="0">
                                  <a:latin typeface="Cambria Math" panose="02040503050406030204" pitchFamily="18" charset="0"/>
                                </a:rPr>
                                <m:t> </m:t>
                              </m:r>
                            </m:e>
                          </m:mr>
                        </m:m>
                      </m:e>
                    </m:d>
                  </m:oMath>
                </a14:m>
                <a:r>
                  <a:rPr lang="en-US" dirty="0"/>
                  <a:t> </a:t>
                </a:r>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0</m:t>
                              </m:r>
                            </m:e>
                          </m:mr>
                          <m:mr>
                            <m:e>
                              <m:r>
                                <a:rPr lang="en-US" b="0" i="1" smtClean="0">
                                  <a:latin typeface="Cambria Math" panose="02040503050406030204" pitchFamily="18" charset="0"/>
                                </a:rPr>
                                <m:t>𝑐</m:t>
                              </m:r>
                              <m:r>
                                <a:rPr lang="en-US" b="0" i="1" smtClean="0">
                                  <a:latin typeface="Cambria Math" panose="02040503050406030204" pitchFamily="18" charset="0"/>
                                </a:rPr>
                                <m:t>2</m:t>
                              </m:r>
                            </m:e>
                          </m:mr>
                        </m:m>
                      </m:e>
                    </m:d>
                    <m:r>
                      <a:rPr lang="en-US" i="1">
                        <a:latin typeface="Cambria Math" panose="02040503050406030204" pitchFamily="18" charset="0"/>
                      </a:rPr>
                      <m:t> </m:t>
                    </m:r>
                  </m:oMath>
                </a14:m>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𝑐</m:t>
                              </m:r>
                              <m:r>
                                <a:rPr lang="en-US" b="0" i="1" smtClean="0">
                                  <a:latin typeface="Cambria Math" panose="02040503050406030204" pitchFamily="18" charset="0"/>
                                </a:rPr>
                                <m:t>1</m:t>
                              </m:r>
                            </m:e>
                          </m:mr>
                          <m:mr>
                            <m:e>
                              <m:r>
                                <a:rPr lang="en-US" b="0" i="1" smtClean="0">
                                  <a:latin typeface="Cambria Math" panose="02040503050406030204" pitchFamily="18" charset="0"/>
                                </a:rPr>
                                <m:t>𝑐</m:t>
                              </m:r>
                              <m:r>
                                <a:rPr lang="en-US" b="0" i="1" smtClean="0">
                                  <a:latin typeface="Cambria Math" panose="02040503050406030204" pitchFamily="18" charset="0"/>
                                </a:rPr>
                                <m:t>2</m:t>
                              </m:r>
                            </m:e>
                          </m:mr>
                        </m:m>
                      </m:e>
                    </m:d>
                  </m:oMath>
                </a14:m>
                <a:r>
                  <a:rPr lang="en-US" dirty="0" smtClean="0"/>
                  <a:t> thi s is a linear combination of the vectors I and j.</a:t>
                </a:r>
              </a:p>
              <a:p>
                <a:r>
                  <a:rPr lang="en-US" dirty="0"/>
                  <a:t> </a:t>
                </a:r>
                <a:r>
                  <a:rPr lang="en-US" dirty="0" smtClean="0"/>
                  <a:t>If we wish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𝑐</m:t>
                              </m:r>
                              <m:r>
                                <a:rPr lang="en-US" i="1">
                                  <a:latin typeface="Cambria Math" panose="02040503050406030204" pitchFamily="18" charset="0"/>
                                </a:rPr>
                                <m:t>1</m:t>
                              </m:r>
                            </m:e>
                          </m:mr>
                          <m:mr>
                            <m:e>
                              <m:r>
                                <a:rPr lang="en-US" i="1">
                                  <a:latin typeface="Cambria Math" panose="02040503050406030204" pitchFamily="18" charset="0"/>
                                </a:rPr>
                                <m:t>𝑐</m:t>
                              </m:r>
                              <m:r>
                                <a:rPr lang="en-US" i="1">
                                  <a:latin typeface="Cambria Math" panose="02040503050406030204" pitchFamily="18" charset="0"/>
                                </a:rPr>
                                <m:t>2</m:t>
                              </m:r>
                            </m:e>
                          </m:mr>
                        </m:m>
                      </m:e>
                    </m:d>
                  </m:oMath>
                </a14:m>
                <a:r>
                  <a:rPr lang="en-US" dirty="0" smtClean="0"/>
                  <a:t>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a14:m>
                <a:r>
                  <a:rPr lang="en-US" dirty="0" smtClean="0"/>
                  <a:t> then we have to take c1 = c2 = 0 or else it is not possible.</a:t>
                </a:r>
              </a:p>
              <a:p>
                <a:r>
                  <a:rPr lang="en-US" dirty="0"/>
                  <a:t> </a:t>
                </a:r>
                <a:r>
                  <a:rPr lang="en-US" dirty="0" smtClean="0"/>
                  <a:t>In the same way standard basis of R</a:t>
                </a:r>
                <a:r>
                  <a:rPr lang="en-US" baseline="30000" dirty="0" smtClean="0"/>
                  <a:t>3</a:t>
                </a:r>
                <a:r>
                  <a:rPr lang="en-US" dirty="0" smtClean="0"/>
                  <a:t> is the set of vectors I , j , and k.</a:t>
                </a:r>
                <a:r>
                  <a:rPr lang="en-US" baseline="30000" dirty="0" smtClean="0"/>
                  <a:t> </a:t>
                </a:r>
                <a:endParaRPr lang="en-US" dirty="0" smtClean="0"/>
              </a:p>
              <a:p>
                <a:endParaRPr lang="en-US" dirty="0" smtClean="0"/>
              </a:p>
              <a:p>
                <a:pPr marL="0" indent="0">
                  <a:buNone/>
                </a:pPr>
                <a:endParaRPr lang="en-US" dirty="0" smtClean="0"/>
              </a:p>
              <a:p>
                <a:r>
                  <a:rPr lang="en-US" baseline="30000" dirty="0" smtClean="0"/>
                  <a:t> </a:t>
                </a:r>
                <a:r>
                  <a:rPr lang="en-US" baseline="-25000" dirty="0" smtClean="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6240" y="944880"/>
                <a:ext cx="11379200" cy="5720080"/>
              </a:xfrm>
              <a:blipFill>
                <a:blip r:embed="rId2"/>
                <a:stretch>
                  <a:fillRect l="-803" t="-1599" r="-268" b="-1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20</a:t>
            </a:fld>
            <a:endParaRPr lang="en-US"/>
          </a:p>
        </p:txBody>
      </p:sp>
    </p:spTree>
    <p:extLst>
      <p:ext uri="{BB962C8B-B14F-4D97-AF65-F5344CB8AC3E}">
        <p14:creationId xmlns:p14="http://schemas.microsoft.com/office/powerpoint/2010/main" val="2222559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9435"/>
          </a:xfrm>
        </p:spPr>
        <p:txBody>
          <a:bodyPr>
            <a:normAutofit/>
          </a:bodyPr>
          <a:lstStyle/>
          <a:p>
            <a:r>
              <a:rPr lang="en-US" sz="2800" dirty="0" smtClean="0"/>
              <a:t>LALP-20</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280" y="924560"/>
                <a:ext cx="11419840" cy="5709920"/>
              </a:xfrm>
            </p:spPr>
            <p:txBody>
              <a:bodyPr/>
              <a:lstStyle/>
              <a:p>
                <a:pPr marL="0" indent="0">
                  <a:buNone/>
                </a:pPr>
                <a:r>
                  <a:rPr lang="en-US" dirty="0" smtClean="0"/>
                  <a:t> Important concept:</a:t>
                </a:r>
              </a:p>
              <a:p>
                <a:pPr marL="0" indent="0">
                  <a:buNone/>
                </a:pPr>
                <a:r>
                  <a:rPr lang="en-US" dirty="0" smtClean="0"/>
                  <a:t>For the vectors x1, x2, x3,…… of the same space, R</a:t>
                </a:r>
                <a:r>
                  <a:rPr lang="en-US" baseline="30000" dirty="0" smtClean="0"/>
                  <a:t>2</a:t>
                </a:r>
                <a:r>
                  <a:rPr lang="en-US" dirty="0" smtClean="0"/>
                  <a:t> ,</a:t>
                </a:r>
                <a:r>
                  <a:rPr lang="en-US" dirty="0"/>
                  <a:t> </a:t>
                </a:r>
                <a:r>
                  <a:rPr lang="en-US" dirty="0" smtClean="0"/>
                  <a:t>R</a:t>
                </a:r>
                <a:r>
                  <a:rPr lang="en-US" baseline="30000" dirty="0" smtClean="0"/>
                  <a:t>3,</a:t>
                </a:r>
                <a:r>
                  <a:rPr lang="en-US" dirty="0" smtClean="0"/>
                  <a:t> R</a:t>
                </a:r>
                <a:r>
                  <a:rPr lang="en-US" baseline="30000" dirty="0" smtClean="0"/>
                  <a:t>4</a:t>
                </a:r>
                <a:r>
                  <a:rPr lang="en-US" dirty="0" smtClean="0"/>
                  <a:t> …and the real constant c1,c2,c3 ….</a:t>
                </a:r>
              </a:p>
              <a:p>
                <a:pPr marL="0" indent="0">
                  <a:buNone/>
                </a:pPr>
                <a:r>
                  <a:rPr lang="en-US" dirty="0" smtClean="0"/>
                  <a:t>X = c1x1+ c2x2 + c3x3+……….is a linear combination of x1, x2, x3,…..</a:t>
                </a:r>
              </a:p>
              <a:p>
                <a:pPr marL="0" indent="0">
                  <a:buNone/>
                </a:pPr>
                <a:r>
                  <a:rPr lang="en-US" dirty="0" smtClean="0"/>
                  <a:t>Note that it is one vector X of the same space from which vectors are taken.</a:t>
                </a:r>
              </a:p>
              <a:p>
                <a:pPr marL="0" indent="0">
                  <a:buNone/>
                </a:pPr>
                <a:endParaRPr lang="en-US" dirty="0"/>
              </a:p>
              <a:p>
                <a:pPr marL="0" indent="0">
                  <a:buNone/>
                </a:pPr>
                <a:r>
                  <a:rPr lang="en-US" dirty="0" smtClean="0"/>
                  <a:t>If we wish X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a14:m>
                <a:r>
                  <a:rPr lang="en-US" dirty="0" smtClean="0"/>
                  <a:t> or  X = </a:t>
                </a:r>
                <a:r>
                  <a:rPr lang="en-US" dirty="0"/>
                  <a:t>=</a:t>
                </a:r>
                <a14:m>
                  <m:oMath xmlns:m="http://schemas.openxmlformats.org/officeDocument/2006/math">
                    <m:d>
                      <m:dPr>
                        <m:ctrlPr>
                          <a:rPr lang="en-US" i="1">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a14:m>
                <a:r>
                  <a:rPr lang="en-US" dirty="0" smtClean="0"/>
                  <a:t> </a:t>
                </a:r>
                <a:r>
                  <a:rPr lang="en-US" dirty="0" err="1" smtClean="0"/>
                  <a:t>i.e</a:t>
                </a:r>
                <a:r>
                  <a:rPr lang="en-US" dirty="0" smtClean="0"/>
                  <a:t> a null vector for which all</a:t>
                </a:r>
                <a:r>
                  <a:rPr lang="en-US" b="1" dirty="0" smtClean="0"/>
                  <a:t> c1, c2, c3 </a:t>
                </a:r>
              </a:p>
              <a:p>
                <a:pPr marL="0" indent="0">
                  <a:buNone/>
                </a:pPr>
                <a:r>
                  <a:rPr lang="en-US" dirty="0"/>
                  <a:t> </a:t>
                </a:r>
                <a:r>
                  <a:rPr lang="en-US" dirty="0" smtClean="0"/>
                  <a:t>(1) are zero then x1, x2, x3,……..are linearly independent.</a:t>
                </a:r>
              </a:p>
              <a:p>
                <a:pPr marL="0" indent="0">
                  <a:buNone/>
                </a:pPr>
                <a:r>
                  <a:rPr lang="en-US" dirty="0"/>
                  <a:t> </a:t>
                </a:r>
                <a:r>
                  <a:rPr lang="en-US" dirty="0" smtClean="0"/>
                  <a:t>(2) some of c1, c2 , c3 ae not zero then the vectors are linearly Dependent.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280" y="924560"/>
                <a:ext cx="11419840" cy="5709920"/>
              </a:xfrm>
              <a:blipFill>
                <a:blip r:embed="rId2"/>
                <a:stretch>
                  <a:fillRect l="-1068" t="-18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21</a:t>
            </a:fld>
            <a:endParaRPr lang="en-US"/>
          </a:p>
        </p:txBody>
      </p:sp>
    </p:spTree>
    <p:extLst>
      <p:ext uri="{BB962C8B-B14F-4D97-AF65-F5344CB8AC3E}">
        <p14:creationId xmlns:p14="http://schemas.microsoft.com/office/powerpoint/2010/main" val="3516778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17195"/>
          </a:xfrm>
        </p:spPr>
        <p:txBody>
          <a:bodyPr>
            <a:noAutofit/>
          </a:bodyPr>
          <a:lstStyle/>
          <a:p>
            <a:r>
              <a:rPr lang="en-US" sz="2800" dirty="0" smtClean="0"/>
              <a:t>LALP-21</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280" y="914400"/>
                <a:ext cx="11501120" cy="5648960"/>
              </a:xfrm>
            </p:spPr>
            <p:txBody>
              <a:bodyPr>
                <a:normAutofit lnSpcReduction="10000"/>
              </a:bodyPr>
              <a:lstStyle/>
              <a:p>
                <a:r>
                  <a:rPr lang="en-US" dirty="0" smtClean="0"/>
                  <a:t>Some examples:</a:t>
                </a:r>
              </a:p>
              <a:p>
                <a:r>
                  <a:rPr lang="en-US" b="1" dirty="0" smtClean="0"/>
                  <a:t>1</a:t>
                </a:r>
                <a:r>
                  <a:rPr lang="en-US" dirty="0" smtClean="0"/>
                  <a:t>     x1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2 </m:t>
                    </m:r>
                  </m:oMath>
                </a14:m>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5</m:t>
                              </m:r>
                            </m:e>
                          </m:mr>
                          <m:mr>
                            <m:e>
                              <m:r>
                                <a:rPr lang="en-US" b="0" i="1" smtClean="0">
                                  <a:latin typeface="Cambria Math" panose="02040503050406030204" pitchFamily="18" charset="0"/>
                                </a:rPr>
                                <m:t>4</m:t>
                              </m:r>
                            </m:e>
                          </m:mr>
                        </m:m>
                      </m:e>
                    </m:d>
                    <m:r>
                      <a:rPr lang="en-US" i="1">
                        <a:latin typeface="Cambria Math" panose="02040503050406030204" pitchFamily="18" charset="0"/>
                      </a:rPr>
                      <m:t> </m:t>
                    </m:r>
                    <m:r>
                      <m:rPr>
                        <m:sty m:val="p"/>
                      </m:rPr>
                      <a:rPr lang="en-US" i="1" smtClean="0">
                        <a:latin typeface="Cambria Math" panose="02040503050406030204" pitchFamily="18" charset="0"/>
                      </a:rPr>
                      <m:t>t</m:t>
                    </m:r>
                  </m:oMath>
                </a14:m>
                <a:r>
                  <a:rPr lang="en-US" dirty="0" smtClean="0"/>
                  <a:t>hen we want c1x1 + c2x2= c1</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3</m:t>
                              </m:r>
                            </m:e>
                          </m:mr>
                        </m:m>
                      </m:e>
                    </m:d>
                  </m:oMath>
                </a14:m>
                <a:r>
                  <a:rPr lang="en-US" dirty="0" smtClean="0"/>
                  <a:t> +c2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5</m:t>
                              </m:r>
                            </m:e>
                          </m:mr>
                          <m:mr>
                            <m:e>
                              <m:r>
                                <a:rPr lang="en-US" b="0" i="1" smtClean="0">
                                  <a:latin typeface="Cambria Math" panose="02040503050406030204" pitchFamily="18" charset="0"/>
                                </a:rPr>
                                <m:t>4</m:t>
                              </m:r>
                            </m:e>
                          </m:mr>
                        </m:m>
                      </m:e>
                    </m:d>
                  </m:oMath>
                </a14:m>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r>
                                <a:rPr lang="en-US" b="0" i="1" smtClean="0">
                                  <a:latin typeface="Cambria Math" panose="02040503050406030204" pitchFamily="18" charset="0"/>
                                </a:rPr>
                                <m:t>𝑐</m:t>
                              </m:r>
                              <m:r>
                                <a:rPr lang="en-US" b="0" i="1" smtClean="0">
                                  <a:latin typeface="Cambria Math" panose="02040503050406030204" pitchFamily="18" charset="0"/>
                                </a:rPr>
                                <m:t>1+5</m:t>
                              </m:r>
                              <m:r>
                                <a:rPr lang="en-US" b="0" i="1" smtClean="0">
                                  <a:latin typeface="Cambria Math" panose="02040503050406030204" pitchFamily="18" charset="0"/>
                                </a:rPr>
                                <m:t>𝑐</m:t>
                              </m:r>
                              <m:r>
                                <a:rPr lang="en-US" b="0" i="1" smtClean="0">
                                  <a:latin typeface="Cambria Math" panose="02040503050406030204" pitchFamily="18" charset="0"/>
                                </a:rPr>
                                <m:t>2</m:t>
                              </m:r>
                            </m:e>
                          </m:mr>
                          <m:mr>
                            <m:e>
                              <m:r>
                                <a:rPr lang="en-US" b="0" i="1" smtClean="0">
                                  <a:latin typeface="Cambria Math" panose="02040503050406030204" pitchFamily="18" charset="0"/>
                                </a:rPr>
                                <m:t>3</m:t>
                              </m:r>
                              <m:r>
                                <a:rPr lang="en-US" b="0" i="1" smtClean="0">
                                  <a:latin typeface="Cambria Math" panose="02040503050406030204" pitchFamily="18" charset="0"/>
                                </a:rPr>
                                <m:t>𝑐</m:t>
                              </m:r>
                              <m:r>
                                <a:rPr lang="en-US" b="0" i="1" smtClean="0">
                                  <a:latin typeface="Cambria Math" panose="02040503050406030204" pitchFamily="18" charset="0"/>
                                </a:rPr>
                                <m:t>1+4 </m:t>
                              </m:r>
                              <m:r>
                                <a:rPr lang="en-US" b="0" i="1" smtClean="0">
                                  <a:latin typeface="Cambria Math" panose="02040503050406030204" pitchFamily="18" charset="0"/>
                                </a:rPr>
                                <m:t>𝑐</m:t>
                              </m:r>
                              <m:r>
                                <a:rPr lang="en-US" b="0" i="1" smtClean="0">
                                  <a:latin typeface="Cambria Math" panose="02040503050406030204" pitchFamily="18" charset="0"/>
                                </a:rPr>
                                <m:t>2</m:t>
                              </m:r>
                            </m:e>
                          </m:mr>
                        </m:m>
                      </m:e>
                    </m:d>
                  </m:oMath>
                </a14:m>
                <a:r>
                  <a:rPr lang="en-US" dirty="0" smtClean="0"/>
                  <a:t>is a linear combination of x1 and x2. If we want this combination = </a:t>
                </a:r>
                <a14:m>
                  <m:oMath xmlns:m="http://schemas.openxmlformats.org/officeDocument/2006/math">
                    <m:d>
                      <m:dPr>
                        <m:ctrlPr>
                          <a:rPr lang="en-US" i="1">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a14:m>
                <a:r>
                  <a:rPr lang="en-US" dirty="0" smtClean="0"/>
                  <a:t> then we must have 2c1 +5c2 = 0 and 3c1 + 4c2 =0 so we have,  on solving these, c1 = -5/2 c2 and c1 = -4/3 c2, </a:t>
                </a:r>
              </a:p>
              <a:p>
                <a:r>
                  <a:rPr lang="en-US" dirty="0" smtClean="0"/>
                  <a:t> the vectors x1 and x2 are </a:t>
                </a:r>
                <a:r>
                  <a:rPr lang="en-US" dirty="0" err="1" smtClean="0"/>
                  <a:t>linealy</a:t>
                </a:r>
                <a:r>
                  <a:rPr lang="en-US" dirty="0" smtClean="0"/>
                  <a:t> independent.[ c1 = -5/2 c2 and c1 = -4/3 c2, not possible]</a:t>
                </a:r>
              </a:p>
              <a:p>
                <a:r>
                  <a:rPr lang="en-US" b="1" dirty="0" smtClean="0"/>
                  <a:t>2</a:t>
                </a:r>
                <a:r>
                  <a:rPr lang="en-US" dirty="0" smtClean="0"/>
                  <a:t>   x1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3</m:t>
                              </m:r>
                            </m:e>
                          </m:mr>
                        </m:m>
                      </m:e>
                    </m:d>
                  </m:oMath>
                </a14:m>
                <a:r>
                  <a:rPr lang="en-US" dirty="0" smtClean="0"/>
                  <a:t> and x2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6</m:t>
                              </m:r>
                            </m:e>
                          </m:mr>
                          <m:mr>
                            <m:e>
                              <m:r>
                                <a:rPr lang="en-US" b="0" i="1" smtClean="0">
                                  <a:latin typeface="Cambria Math" panose="02040503050406030204" pitchFamily="18" charset="0"/>
                                </a:rPr>
                                <m:t>9</m:t>
                              </m:r>
                            </m:e>
                          </m:mr>
                        </m:m>
                      </m:e>
                    </m:d>
                  </m:oMath>
                </a14:m>
                <a:r>
                  <a:rPr lang="en-US" dirty="0" smtClean="0"/>
                  <a:t> then c1 x1 + c2 x2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r>
                                <a:rPr lang="en-US" b="0" i="1" smtClean="0">
                                  <a:latin typeface="Cambria Math" panose="02040503050406030204" pitchFamily="18" charset="0"/>
                                </a:rPr>
                                <m:t>𝑐</m:t>
                              </m:r>
                              <m:r>
                                <a:rPr lang="en-US" b="0" i="1" smtClean="0">
                                  <a:latin typeface="Cambria Math" panose="02040503050406030204" pitchFamily="18" charset="0"/>
                                </a:rPr>
                                <m:t>1+6</m:t>
                              </m:r>
                              <m:r>
                                <a:rPr lang="en-US" b="0" i="1" smtClean="0">
                                  <a:latin typeface="Cambria Math" panose="02040503050406030204" pitchFamily="18" charset="0"/>
                                </a:rPr>
                                <m:t>𝑐</m:t>
                              </m:r>
                              <m:r>
                                <a:rPr lang="en-US" b="0" i="1" smtClean="0">
                                  <a:latin typeface="Cambria Math" panose="02040503050406030204" pitchFamily="18" charset="0"/>
                                </a:rPr>
                                <m:t>2</m:t>
                              </m:r>
                            </m:e>
                          </m:mr>
                          <m:mr>
                            <m:e>
                              <m:r>
                                <a:rPr lang="en-US" i="1">
                                  <a:latin typeface="Cambria Math" panose="02040503050406030204" pitchFamily="18" charset="0"/>
                                </a:rPr>
                                <m:t>3</m:t>
                              </m:r>
                              <m:r>
                                <a:rPr lang="en-US" b="0" i="1" smtClean="0">
                                  <a:latin typeface="Cambria Math" panose="02040503050406030204" pitchFamily="18" charset="0"/>
                                </a:rPr>
                                <m:t>𝑐</m:t>
                              </m:r>
                              <m:r>
                                <a:rPr lang="en-US" b="0" i="1" smtClean="0">
                                  <a:latin typeface="Cambria Math" panose="02040503050406030204" pitchFamily="18" charset="0"/>
                                </a:rPr>
                                <m:t>1+9</m:t>
                              </m:r>
                              <m:r>
                                <a:rPr lang="en-US" b="0" i="1" smtClean="0">
                                  <a:latin typeface="Cambria Math" panose="02040503050406030204" pitchFamily="18" charset="0"/>
                                </a:rPr>
                                <m:t>𝑐</m:t>
                              </m:r>
                              <m:r>
                                <a:rPr lang="en-US" b="0" i="1" smtClean="0">
                                  <a:latin typeface="Cambria Math" panose="02040503050406030204" pitchFamily="18" charset="0"/>
                                </a:rPr>
                                <m:t>2</m:t>
                              </m:r>
                            </m:e>
                          </m:mr>
                        </m:m>
                      </m:e>
                    </m:d>
                  </m:oMath>
                </a14:m>
                <a:r>
                  <a:rPr lang="en-US" dirty="0" smtClean="0"/>
                  <a:t> </a:t>
                </a:r>
                <a14:m>
                  <m:oMath xmlns:m="http://schemas.openxmlformats.org/officeDocument/2006/math">
                    <m:r>
                      <a:rPr lang="en-US" b="0" i="0" smtClean="0">
                        <a:latin typeface="Cambria Math" panose="02040503050406030204" pitchFamily="18" charset="0"/>
                      </a:rPr>
                      <m:t>=</m:t>
                    </m:r>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a14:m>
                <a:r>
                  <a:rPr lang="en-US" dirty="0" smtClean="0"/>
                  <a:t>will give</a:t>
                </a:r>
              </a:p>
              <a:p>
                <a:r>
                  <a:rPr lang="en-US" dirty="0"/>
                  <a:t> </a:t>
                </a:r>
                <a:r>
                  <a:rPr lang="en-US" dirty="0" smtClean="0"/>
                  <a:t>2c1 + 6c2 =0 and 3c1 + 9c2 = 0 gives c1 = -3c2 from both; it means that there are many values of c1 and c2 for which these equation will be satisfied. These vectors are linearly dependent.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280" y="914400"/>
                <a:ext cx="11501120" cy="5648960"/>
              </a:xfrm>
              <a:blipFill>
                <a:blip r:embed="rId2"/>
                <a:stretch>
                  <a:fillRect l="-954" t="-23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22</a:t>
            </a:fld>
            <a:endParaRPr lang="en-US"/>
          </a:p>
        </p:txBody>
      </p:sp>
    </p:spTree>
    <p:extLst>
      <p:ext uri="{BB962C8B-B14F-4D97-AF65-F5344CB8AC3E}">
        <p14:creationId xmlns:p14="http://schemas.microsoft.com/office/powerpoint/2010/main" val="1034427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a:bodyPr>
          <a:lstStyle/>
          <a:p>
            <a:r>
              <a:rPr lang="en-US" sz="2800" dirty="0" smtClean="0"/>
              <a:t>LALP -22</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040" y="863600"/>
                <a:ext cx="11602720" cy="5842000"/>
              </a:xfrm>
            </p:spPr>
            <p:txBody>
              <a:bodyPr/>
              <a:lstStyle/>
              <a:p>
                <a:r>
                  <a:rPr lang="en-US" dirty="0" smtClean="0"/>
                  <a:t>Example-2  x1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b="0" i="1" smtClean="0">
                        <a:latin typeface="Cambria Math" panose="02040503050406030204" pitchFamily="18" charset="0"/>
                      </a:rPr>
                      <m:t>, </m:t>
                    </m:r>
                  </m:oMath>
                </a14:m>
                <a:r>
                  <a:rPr lang="en-US" dirty="0" smtClean="0"/>
                  <a:t>x2 </a:t>
                </a:r>
                <a:r>
                  <a:rPr lang="en-US" dirty="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mr>
                          <m:mr>
                            <m:e>
                              <m:r>
                                <a:rPr lang="en-US" b="0" i="1" smtClean="0">
                                  <a:latin typeface="Cambria Math" panose="02040503050406030204" pitchFamily="18" charset="0"/>
                                </a:rPr>
                                <m:t>5</m:t>
                              </m:r>
                            </m:e>
                          </m:mr>
                        </m:m>
                      </m:e>
                    </m:d>
                  </m:oMath>
                </a14:m>
                <a:r>
                  <a:rPr lang="en-US" dirty="0" smtClean="0"/>
                  <a:t>, and x3 </a:t>
                </a:r>
                <a:r>
                  <a:rPr lang="en-US" dirty="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8</m:t>
                              </m:r>
                            </m:e>
                          </m:mr>
                          <m:mr>
                            <m:e>
                              <m:r>
                                <a:rPr lang="en-US" b="0" i="1" smtClean="0">
                                  <a:latin typeface="Cambria Math" panose="02040503050406030204" pitchFamily="18" charset="0"/>
                                </a:rPr>
                                <m:t>10</m:t>
                              </m:r>
                            </m:e>
                          </m:mr>
                        </m:m>
                      </m:e>
                    </m:d>
                  </m:oMath>
                </a14:m>
                <a:r>
                  <a:rPr lang="en-US" dirty="0" smtClean="0"/>
                  <a:t> are they lin. Dep.?</a:t>
                </a:r>
              </a:p>
              <a:p>
                <a:r>
                  <a:rPr lang="en-US" dirty="0" smtClean="0"/>
                  <a:t>Linear combination = c1x1+ c2x2 + c3x3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𝑐</m:t>
                              </m:r>
                              <m:r>
                                <a:rPr lang="en-US" b="0" i="1" smtClean="0">
                                  <a:latin typeface="Cambria Math" panose="02040503050406030204" pitchFamily="18" charset="0"/>
                                </a:rPr>
                                <m:t>1</m:t>
                              </m:r>
                            </m:e>
                          </m:mr>
                          <m:mr>
                            <m:e>
                              <m:r>
                                <a:rPr lang="en-US" b="0" i="1" smtClean="0">
                                  <a:latin typeface="Cambria Math" panose="02040503050406030204" pitchFamily="18" charset="0"/>
                                </a:rPr>
                                <m:t>4</m:t>
                              </m:r>
                              <m:r>
                                <a:rPr lang="en-US" b="0" i="1" smtClean="0">
                                  <a:latin typeface="Cambria Math" panose="02040503050406030204" pitchFamily="18" charset="0"/>
                                </a:rPr>
                                <m:t>𝑐</m:t>
                              </m:r>
                              <m:r>
                                <a:rPr lang="en-US" b="0" i="1" smtClean="0">
                                  <a:latin typeface="Cambria Math" panose="02040503050406030204" pitchFamily="18" charset="0"/>
                                </a:rPr>
                                <m:t>1</m:t>
                              </m:r>
                            </m:e>
                          </m:mr>
                        </m:m>
                      </m:e>
                    </m:d>
                  </m:oMath>
                </a14:m>
                <a:r>
                  <a:rPr lang="en-US" dirty="0" smtClean="0"/>
                  <a:t>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𝑐</m:t>
                              </m:r>
                              <m:r>
                                <a:rPr lang="en-US" b="0" i="1" smtClean="0">
                                  <a:latin typeface="Cambria Math" panose="02040503050406030204" pitchFamily="18" charset="0"/>
                                </a:rPr>
                                <m:t>2</m:t>
                              </m:r>
                            </m:e>
                          </m:mr>
                          <m:mr>
                            <m:e>
                              <m:r>
                                <a:rPr lang="en-US" b="0" i="1" smtClean="0">
                                  <a:latin typeface="Cambria Math" panose="02040503050406030204" pitchFamily="18" charset="0"/>
                                </a:rPr>
                                <m:t>5</m:t>
                              </m:r>
                              <m:r>
                                <a:rPr lang="en-US" b="0" i="1" smtClean="0">
                                  <a:latin typeface="Cambria Math" panose="02040503050406030204" pitchFamily="18" charset="0"/>
                                </a:rPr>
                                <m:t>𝑐</m:t>
                              </m:r>
                              <m:r>
                                <a:rPr lang="en-US" b="0" i="1" smtClean="0">
                                  <a:latin typeface="Cambria Math" panose="02040503050406030204" pitchFamily="18" charset="0"/>
                                </a:rPr>
                                <m:t>2</m:t>
                              </m:r>
                            </m:e>
                          </m:mr>
                        </m:m>
                      </m:e>
                    </m:d>
                  </m:oMath>
                </a14:m>
                <a:r>
                  <a:rPr lang="en-US" dirty="0" smtClean="0"/>
                  <a:t>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8</m:t>
                              </m:r>
                              <m:r>
                                <a:rPr lang="en-US" b="0" i="1" smtClean="0">
                                  <a:latin typeface="Cambria Math" panose="02040503050406030204" pitchFamily="18" charset="0"/>
                                </a:rPr>
                                <m:t>𝑐</m:t>
                              </m:r>
                              <m:r>
                                <a:rPr lang="en-US" b="0" i="1" smtClean="0">
                                  <a:latin typeface="Cambria Math" panose="02040503050406030204" pitchFamily="18" charset="0"/>
                                </a:rPr>
                                <m:t>3</m:t>
                              </m:r>
                            </m:e>
                          </m:mr>
                          <m:mr>
                            <m:e>
                              <m:r>
                                <a:rPr lang="en-US" b="0" i="1" smtClean="0">
                                  <a:latin typeface="Cambria Math" panose="02040503050406030204" pitchFamily="18" charset="0"/>
                                </a:rPr>
                                <m:t>10</m:t>
                              </m:r>
                              <m:r>
                                <a:rPr lang="en-US" b="0" i="1" smtClean="0">
                                  <a:latin typeface="Cambria Math" panose="02040503050406030204" pitchFamily="18" charset="0"/>
                                </a:rPr>
                                <m:t>𝑐</m:t>
                              </m:r>
                              <m:r>
                                <a:rPr lang="en-US" b="0" i="1" smtClean="0">
                                  <a:latin typeface="Cambria Math" panose="02040503050406030204" pitchFamily="18" charset="0"/>
                                </a:rPr>
                                <m:t>3</m:t>
                              </m:r>
                            </m:e>
                          </m:mr>
                        </m:m>
                      </m:e>
                    </m:d>
                  </m:oMath>
                </a14:m>
                <a:r>
                  <a:rPr lang="en-US" dirty="0" smtClean="0"/>
                  <a:t> </a:t>
                </a:r>
                <a:r>
                  <a:rPr lang="en-US" dirty="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a14:m>
                <a:endParaRPr lang="en-US" dirty="0"/>
              </a:p>
              <a:p>
                <a:r>
                  <a:rPr lang="en-US" dirty="0" smtClean="0"/>
                  <a:t>It means c1-2c2 +8c3 =0 and 4c1+5c2 + 10c3 =0 ,</a:t>
                </a:r>
              </a:p>
              <a:p>
                <a:r>
                  <a:rPr lang="en-US" dirty="0" smtClean="0"/>
                  <a:t>From these two equations find c1.</a:t>
                </a:r>
                <a:endParaRPr lang="en-US" dirty="0"/>
              </a:p>
              <a:p>
                <a:r>
                  <a:rPr lang="en-US" dirty="0" smtClean="0"/>
                  <a:t> c1 = 2c2 - 8c3 = - 5/4 c2 -10/4 c3, so we have c1 = 8c2-32c3 = -5c2 -10c3</a:t>
                </a:r>
              </a:p>
              <a:p>
                <a:r>
                  <a:rPr lang="en-US" dirty="0" smtClean="0"/>
                  <a:t>So it gives 13c2 =22c3 . They are equal if c2 = 22 and c3 = 13</a:t>
                </a:r>
              </a:p>
              <a:p>
                <a:r>
                  <a:rPr lang="en-US" dirty="0" smtClean="0"/>
                  <a:t>c1 =-240 . means all constants c1, c2, and c3 are non zero . So they are L.D</a:t>
                </a:r>
              </a:p>
              <a:p>
                <a:r>
                  <a:rPr lang="en-US" dirty="0" smtClean="0"/>
                  <a:t>[ </a:t>
                </a:r>
                <a:r>
                  <a:rPr lang="en-US" b="1" dirty="0" smtClean="0"/>
                  <a:t>more than two different vectors of R</a:t>
                </a:r>
                <a:r>
                  <a:rPr lang="en-US" b="1" baseline="30000" dirty="0" smtClean="0"/>
                  <a:t>2</a:t>
                </a:r>
                <a:r>
                  <a:rPr lang="en-US" b="1" baseline="-25000" dirty="0" smtClean="0"/>
                  <a:t> </a:t>
                </a:r>
                <a:r>
                  <a:rPr lang="en-US" b="1" dirty="0" smtClean="0"/>
                  <a:t>are dependent]</a:t>
                </a:r>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040" y="863600"/>
                <a:ext cx="11602720" cy="5842000"/>
              </a:xfrm>
              <a:blipFill>
                <a:blip r:embed="rId2"/>
                <a:stretch>
                  <a:fillRect l="-9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23</a:t>
            </a:fld>
            <a:endParaRPr lang="en-US"/>
          </a:p>
        </p:txBody>
      </p:sp>
    </p:spTree>
    <p:extLst>
      <p:ext uri="{BB962C8B-B14F-4D97-AF65-F5344CB8AC3E}">
        <p14:creationId xmlns:p14="http://schemas.microsoft.com/office/powerpoint/2010/main" val="153897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a:bodyPr>
          <a:lstStyle/>
          <a:p>
            <a:r>
              <a:rPr lang="en-US" sz="2800" dirty="0" smtClean="0"/>
              <a:t>LALP-23</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8320" y="914400"/>
                <a:ext cx="11236960" cy="5262563"/>
              </a:xfrm>
            </p:spPr>
            <p:txBody>
              <a:bodyPr>
                <a:normAutofit lnSpcReduction="10000"/>
              </a:bodyPr>
              <a:lstStyle/>
              <a:p>
                <a:r>
                  <a:rPr lang="en-US" dirty="0" smtClean="0"/>
                  <a:t>Example-4</a:t>
                </a:r>
              </a:p>
              <a:p>
                <a:r>
                  <a:rPr lang="en-US" dirty="0" smtClean="0"/>
                  <a:t>Let x1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−7</m:t>
                              </m:r>
                            </m:e>
                          </m:mr>
                          <m:mr>
                            <m:e>
                              <m:r>
                                <a:rPr lang="en-US" b="0" i="1" smtClean="0">
                                  <a:latin typeface="Cambria Math" panose="02040503050406030204" pitchFamily="18" charset="0"/>
                                </a:rPr>
                                <m:t>3</m:t>
                              </m:r>
                            </m:e>
                          </m:mr>
                        </m:m>
                      </m:e>
                    </m:d>
                    <m:r>
                      <a:rPr lang="en-US" i="1" smtClean="0">
                        <a:latin typeface="Cambria Math" panose="02040503050406030204" pitchFamily="18" charset="0"/>
                      </a:rPr>
                      <m:t>,</m:t>
                    </m:r>
                  </m:oMath>
                </a14:m>
                <a:r>
                  <a:rPr lang="en-US" dirty="0" smtClean="0"/>
                  <a:t> x2 </a:t>
                </a:r>
                <a:r>
                  <a:rPr lang="en-US" dirty="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5</m:t>
                              </m:r>
                            </m:e>
                          </m:mr>
                          <m:mr>
                            <m:e>
                              <m:r>
                                <a:rPr lang="en-US" b="0" i="1" smtClean="0">
                                  <a:latin typeface="Cambria Math" panose="02040503050406030204" pitchFamily="18" charset="0"/>
                                </a:rPr>
                                <m:t>7</m:t>
                              </m:r>
                            </m:e>
                          </m:mr>
                        </m:m>
                      </m:e>
                    </m:d>
                  </m:oMath>
                </a14:m>
                <a:r>
                  <a:rPr lang="en-US" dirty="0" smtClean="0"/>
                  <a:t>, x3 </a:t>
                </a:r>
                <a:r>
                  <a:rPr lang="en-US" dirty="0"/>
                  <a:t>= </a:t>
                </a:r>
                <a14:m>
                  <m:oMath xmlns:m="http://schemas.openxmlformats.org/officeDocument/2006/math">
                    <m:d>
                      <m:dPr>
                        <m:ctrlPr>
                          <a:rPr lang="en-US" i="1">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7</m:t>
                              </m:r>
                            </m:e>
                          </m:mr>
                          <m:mr>
                            <m:e>
                              <m:r>
                                <a:rPr lang="en-US" b="0" i="1" smtClean="0">
                                  <a:latin typeface="Cambria Math" panose="02040503050406030204" pitchFamily="18" charset="0"/>
                                </a:rPr>
                                <m:t>−2</m:t>
                              </m:r>
                            </m:e>
                          </m:mr>
                          <m:mr>
                            <m:e>
                              <m:r>
                                <a:rPr lang="en-US" b="0" i="1" smtClean="0">
                                  <a:latin typeface="Cambria Math" panose="02040503050406030204" pitchFamily="18" charset="0"/>
                                </a:rPr>
                                <m:t>10</m:t>
                              </m:r>
                            </m:e>
                          </m:mr>
                        </m:m>
                      </m:e>
                    </m:d>
                  </m:oMath>
                </a14:m>
                <a:endParaRPr lang="en-US" dirty="0" smtClean="0"/>
              </a:p>
              <a:p>
                <a:r>
                  <a:rPr lang="en-US" dirty="0" smtClean="0"/>
                  <a:t>Linear combination = c1x1 + c2x2 + c3x3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4</m:t>
                              </m:r>
                              <m:r>
                                <a:rPr lang="en-US" b="0" i="1" smtClean="0">
                                  <a:latin typeface="Cambria Math" panose="02040503050406030204" pitchFamily="18" charset="0"/>
                                </a:rPr>
                                <m:t>𝑐</m:t>
                              </m:r>
                              <m:r>
                                <a:rPr lang="en-US" b="0" i="1" smtClean="0">
                                  <a:latin typeface="Cambria Math" panose="02040503050406030204" pitchFamily="18" charset="0"/>
                                </a:rPr>
                                <m:t>1+3</m:t>
                              </m:r>
                              <m:r>
                                <a:rPr lang="en-US" b="0" i="1" smtClean="0">
                                  <a:latin typeface="Cambria Math" panose="02040503050406030204" pitchFamily="18" charset="0"/>
                                </a:rPr>
                                <m:t>𝑐</m:t>
                              </m:r>
                              <m:r>
                                <a:rPr lang="en-US" b="0" i="1" smtClean="0">
                                  <a:latin typeface="Cambria Math" panose="02040503050406030204" pitchFamily="18" charset="0"/>
                                </a:rPr>
                                <m:t>2+7</m:t>
                              </m:r>
                              <m:r>
                                <a:rPr lang="en-US" b="0" i="1" smtClean="0">
                                  <a:latin typeface="Cambria Math" panose="02040503050406030204" pitchFamily="18" charset="0"/>
                                </a:rPr>
                                <m:t>𝑐</m:t>
                              </m:r>
                              <m:r>
                                <a:rPr lang="en-US" b="0" i="1" smtClean="0">
                                  <a:latin typeface="Cambria Math" panose="02040503050406030204" pitchFamily="18" charset="0"/>
                                </a:rPr>
                                <m:t>3</m:t>
                              </m:r>
                            </m:e>
                          </m:mr>
                          <m:mr>
                            <m:e>
                              <m:r>
                                <a:rPr lang="en-US" b="0" i="1" smtClean="0">
                                  <a:latin typeface="Cambria Math" panose="02040503050406030204" pitchFamily="18" charset="0"/>
                                </a:rPr>
                                <m:t>−7</m:t>
                              </m:r>
                              <m:r>
                                <a:rPr lang="en-US" b="0" i="1" smtClean="0">
                                  <a:latin typeface="Cambria Math" panose="02040503050406030204" pitchFamily="18" charset="0"/>
                                </a:rPr>
                                <m:t>𝑐</m:t>
                              </m:r>
                              <m:r>
                                <a:rPr lang="en-US" b="0" i="1" smtClean="0">
                                  <a:latin typeface="Cambria Math" panose="02040503050406030204" pitchFamily="18" charset="0"/>
                                </a:rPr>
                                <m:t>1+5</m:t>
                              </m:r>
                              <m:r>
                                <a:rPr lang="en-US" b="0" i="1" smtClean="0">
                                  <a:latin typeface="Cambria Math" panose="02040503050406030204" pitchFamily="18" charset="0"/>
                                </a:rPr>
                                <m:t>𝑐</m:t>
                              </m:r>
                              <m:r>
                                <a:rPr lang="en-US" b="0" i="1" smtClean="0">
                                  <a:latin typeface="Cambria Math" panose="02040503050406030204" pitchFamily="18" charset="0"/>
                                </a:rPr>
                                <m:t>2−2</m:t>
                              </m:r>
                              <m:r>
                                <a:rPr lang="en-US" b="0" i="1" smtClean="0">
                                  <a:latin typeface="Cambria Math" panose="02040503050406030204" pitchFamily="18" charset="0"/>
                                </a:rPr>
                                <m:t>𝑐</m:t>
                              </m:r>
                              <m:r>
                                <a:rPr lang="en-US" b="0" i="1" smtClean="0">
                                  <a:latin typeface="Cambria Math" panose="02040503050406030204" pitchFamily="18" charset="0"/>
                                </a:rPr>
                                <m:t>3</m:t>
                              </m:r>
                            </m:e>
                          </m:mr>
                          <m:mr>
                            <m:e>
                              <m:r>
                                <a:rPr lang="en-US" b="0" i="1" smtClean="0">
                                  <a:latin typeface="Cambria Math" panose="02040503050406030204" pitchFamily="18" charset="0"/>
                                </a:rPr>
                                <m:t>3</m:t>
                              </m:r>
                              <m:r>
                                <a:rPr lang="en-US" b="0" i="1" smtClean="0">
                                  <a:latin typeface="Cambria Math" panose="02040503050406030204" pitchFamily="18" charset="0"/>
                                </a:rPr>
                                <m:t>𝑐</m:t>
                              </m:r>
                              <m:r>
                                <a:rPr lang="en-US" b="0" i="1" smtClean="0">
                                  <a:latin typeface="Cambria Math" panose="02040503050406030204" pitchFamily="18" charset="0"/>
                                </a:rPr>
                                <m:t>1+7</m:t>
                              </m:r>
                              <m:r>
                                <a:rPr lang="en-US" b="0" i="1" smtClean="0">
                                  <a:latin typeface="Cambria Math" panose="02040503050406030204" pitchFamily="18" charset="0"/>
                                </a:rPr>
                                <m:t>𝑐</m:t>
                              </m:r>
                              <m:r>
                                <a:rPr lang="en-US" b="0" i="1" smtClean="0">
                                  <a:latin typeface="Cambria Math" panose="02040503050406030204" pitchFamily="18" charset="0"/>
                                </a:rPr>
                                <m:t>2+10</m:t>
                              </m:r>
                              <m:r>
                                <a:rPr lang="en-US" b="0" i="1" smtClean="0">
                                  <a:latin typeface="Cambria Math" panose="02040503050406030204" pitchFamily="18" charset="0"/>
                                </a:rPr>
                                <m:t>𝑐</m:t>
                              </m:r>
                              <m:r>
                                <a:rPr lang="en-US" b="0" i="1" smtClean="0">
                                  <a:latin typeface="Cambria Math" panose="02040503050406030204" pitchFamily="18" charset="0"/>
                                </a:rPr>
                                <m:t>3 </m:t>
                              </m:r>
                            </m:e>
                          </m:mr>
                        </m:m>
                      </m:e>
                    </m:d>
                  </m:oMath>
                </a14:m>
                <a:r>
                  <a:rPr lang="en-US" dirty="0" smtClean="0"/>
                  <a:t>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a14:m>
                <a:endParaRPr lang="en-US" dirty="0" smtClean="0"/>
              </a:p>
              <a:p>
                <a:r>
                  <a:rPr lang="en-US" dirty="0" smtClean="0"/>
                  <a:t>4c1 = -3c2 -7c3 from first,</a:t>
                </a:r>
              </a:p>
              <a:p>
                <a:r>
                  <a:rPr lang="en-US" dirty="0" smtClean="0"/>
                  <a:t>-7c1 = -5c2 +2c3 from second, and </a:t>
                </a:r>
              </a:p>
              <a:p>
                <a:r>
                  <a:rPr lang="en-US" dirty="0" smtClean="0"/>
                  <a:t>3c1 = -7c2 -10c3 from third one if we add all then we get 0 = -15c2 - 15c3</a:t>
                </a:r>
              </a:p>
              <a:p>
                <a:r>
                  <a:rPr lang="en-US" dirty="0" smtClean="0"/>
                  <a:t>It implies 15c2 = -15 c3 means c2 = - c3, we can take say c2 = 1 and c3 =-1 then we get c1= 1.</a:t>
                </a:r>
              </a:p>
              <a:p>
                <a:r>
                  <a:rPr lang="en-US" dirty="0" err="1" smtClean="0"/>
                  <a:t>i.e</a:t>
                </a:r>
                <a:r>
                  <a:rPr lang="en-US" dirty="0" smtClean="0"/>
                  <a:t> c1, c2, and c3 they are not all zero. Hence they are L.D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8320" y="914400"/>
                <a:ext cx="11236960" cy="5262563"/>
              </a:xfrm>
              <a:blipFill>
                <a:blip r:embed="rId2"/>
                <a:stretch>
                  <a:fillRect l="-977" t="-2549" b="-19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24</a:t>
            </a:fld>
            <a:endParaRPr lang="en-US"/>
          </a:p>
        </p:txBody>
      </p:sp>
    </p:spTree>
    <p:extLst>
      <p:ext uri="{BB962C8B-B14F-4D97-AF65-F5344CB8AC3E}">
        <p14:creationId xmlns:p14="http://schemas.microsoft.com/office/powerpoint/2010/main" val="369164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35915"/>
          </a:xfrm>
        </p:spPr>
        <p:txBody>
          <a:bodyPr>
            <a:noAutofit/>
          </a:bodyPr>
          <a:lstStyle/>
          <a:p>
            <a:r>
              <a:rPr lang="en-US" sz="2400" dirty="0" smtClean="0"/>
              <a:t>LALP-24</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822960"/>
                <a:ext cx="11612880" cy="5933440"/>
              </a:xfrm>
            </p:spPr>
            <p:txBody>
              <a:bodyPr/>
              <a:lstStyle/>
              <a:p>
                <a:r>
                  <a:rPr lang="en-US" dirty="0" smtClean="0"/>
                  <a:t>EXAMPLE-5  WE ARE GIVEN </a:t>
                </a:r>
                <a:r>
                  <a:rPr lang="en-US" dirty="0"/>
                  <a:t>x1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4</m:t>
                              </m:r>
                            </m:e>
                          </m:mr>
                          <m:mr>
                            <m:e>
                              <m:r>
                                <a:rPr lang="en-US" i="1">
                                  <a:latin typeface="Cambria Math" panose="02040503050406030204" pitchFamily="18" charset="0"/>
                                </a:rPr>
                                <m:t>−7</m:t>
                              </m:r>
                            </m:e>
                          </m:mr>
                          <m:mr>
                            <m:e>
                              <m:r>
                                <a:rPr lang="en-US" i="1">
                                  <a:latin typeface="Cambria Math" panose="02040503050406030204" pitchFamily="18" charset="0"/>
                                </a:rPr>
                                <m:t>3</m:t>
                              </m:r>
                            </m:e>
                          </m:mr>
                        </m:m>
                      </m:e>
                    </m:d>
                    <m:r>
                      <a:rPr lang="en-US" i="1">
                        <a:latin typeface="Cambria Math" panose="02040503050406030204" pitchFamily="18" charset="0"/>
                      </a:rPr>
                      <m:t>,</m:t>
                    </m:r>
                  </m:oMath>
                </a14:m>
                <a:r>
                  <a:rPr lang="en-US" dirty="0" smtClean="0"/>
                  <a:t> </a:t>
                </a:r>
                <a:r>
                  <a:rPr lang="en-US" dirty="0"/>
                  <a:t>x1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2</m:t>
                              </m:r>
                            </m:e>
                          </m:mr>
                          <m:mr>
                            <m:e>
                              <m:r>
                                <a:rPr lang="en-US" i="1">
                                  <a:latin typeface="Cambria Math" panose="02040503050406030204" pitchFamily="18" charset="0"/>
                                </a:rPr>
                                <m:t>−7</m:t>
                              </m:r>
                            </m:e>
                          </m:mr>
                          <m:mr>
                            <m:e>
                              <m:r>
                                <a:rPr lang="en-US" b="0" i="1" smtClean="0">
                                  <a:latin typeface="Cambria Math" panose="02040503050406030204" pitchFamily="18" charset="0"/>
                                </a:rPr>
                                <m:t>1</m:t>
                              </m:r>
                            </m:e>
                          </m:mr>
                        </m:m>
                      </m:e>
                    </m:d>
                    <m:r>
                      <a:rPr lang="en-US" i="1">
                        <a:latin typeface="Cambria Math" panose="02040503050406030204" pitchFamily="18" charset="0"/>
                      </a:rPr>
                      <m:t>,</m:t>
                    </m:r>
                  </m:oMath>
                </a14:m>
                <a:r>
                  <a:rPr lang="en-US" dirty="0" smtClean="0"/>
                  <a:t> AND </a:t>
                </a:r>
                <a:r>
                  <a:rPr lang="en-US" dirty="0"/>
                  <a:t>x1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4</m:t>
                              </m:r>
                            </m:e>
                          </m:mr>
                          <m:mr>
                            <m:e>
                              <m:r>
                                <a:rPr lang="en-US" i="1">
                                  <a:latin typeface="Cambria Math" panose="02040503050406030204" pitchFamily="18" charset="0"/>
                                </a:rPr>
                                <m:t>−7</m:t>
                              </m:r>
                            </m:e>
                          </m:mr>
                          <m:mr>
                            <m:e>
                              <m:r>
                                <a:rPr lang="en-US" b="0" i="1" smtClean="0">
                                  <a:latin typeface="Cambria Math" panose="02040503050406030204" pitchFamily="18" charset="0"/>
                                </a:rPr>
                                <m:t>0</m:t>
                              </m:r>
                            </m:e>
                          </m:mr>
                        </m:m>
                      </m:e>
                    </m:d>
                    <m:r>
                      <a:rPr lang="en-US" i="1">
                        <a:latin typeface="Cambria Math" panose="02040503050406030204" pitchFamily="18" charset="0"/>
                      </a:rPr>
                      <m:t>,</m:t>
                    </m:r>
                  </m:oMath>
                </a14:m>
                <a:r>
                  <a:rPr lang="en-US" dirty="0" smtClean="0"/>
                  <a:t> </a:t>
                </a:r>
              </a:p>
              <a:p>
                <a:r>
                  <a:rPr lang="en-US" dirty="0" smtClean="0"/>
                  <a:t>LINEAR COMBINATION IS C1X1+C2X2 = X3</a:t>
                </a:r>
              </a:p>
              <a:p>
                <a:r>
                  <a:rPr lang="en-US" dirty="0" smtClean="0"/>
                  <a:t>C1x1 +C2X2 </a:t>
                </a:r>
                <a:r>
                  <a:rPr lang="en-US" dirty="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4</m:t>
                              </m:r>
                              <m:r>
                                <a:rPr lang="en-US" b="0" i="1" smtClean="0">
                                  <a:latin typeface="Cambria Math" panose="02040503050406030204" pitchFamily="18" charset="0"/>
                                </a:rPr>
                                <m:t>𝐶</m:t>
                              </m:r>
                              <m:r>
                                <a:rPr lang="en-US" b="0" i="1" smtClean="0">
                                  <a:latin typeface="Cambria Math" panose="02040503050406030204" pitchFamily="18" charset="0"/>
                                </a:rPr>
                                <m:t>1</m:t>
                              </m:r>
                            </m:e>
                          </m:mr>
                          <m:mr>
                            <m:e>
                              <m:r>
                                <a:rPr lang="en-US" i="1">
                                  <a:latin typeface="Cambria Math" panose="02040503050406030204" pitchFamily="18" charset="0"/>
                                </a:rPr>
                                <m:t>−7</m:t>
                              </m:r>
                              <m:r>
                                <a:rPr lang="en-US" b="0" i="1" smtClean="0">
                                  <a:latin typeface="Cambria Math" panose="02040503050406030204" pitchFamily="18" charset="0"/>
                                </a:rPr>
                                <m:t>𝐶</m:t>
                              </m:r>
                              <m:r>
                                <a:rPr lang="en-US" b="0" i="1" smtClean="0">
                                  <a:latin typeface="Cambria Math" panose="02040503050406030204" pitchFamily="18" charset="0"/>
                                </a:rPr>
                                <m:t>1</m:t>
                              </m:r>
                            </m:e>
                          </m:mr>
                          <m:mr>
                            <m:e>
                              <m:r>
                                <a:rPr lang="en-US" i="1">
                                  <a:latin typeface="Cambria Math" panose="02040503050406030204" pitchFamily="18" charset="0"/>
                                </a:rPr>
                                <m:t>3</m:t>
                              </m:r>
                              <m:r>
                                <a:rPr lang="en-US" b="0" i="1" smtClean="0">
                                  <a:latin typeface="Cambria Math" panose="02040503050406030204" pitchFamily="18" charset="0"/>
                                </a:rPr>
                                <m:t>𝐶</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𝐶</m:t>
                              </m:r>
                              <m:r>
                                <a:rPr lang="en-US" b="0" i="1" smtClean="0">
                                  <a:latin typeface="Cambria Math" panose="02040503050406030204" pitchFamily="18" charset="0"/>
                                </a:rPr>
                                <m:t>2</m:t>
                              </m:r>
                            </m:e>
                          </m:mr>
                          <m:mr>
                            <m:e>
                              <m:r>
                                <a:rPr lang="en-US" i="1">
                                  <a:latin typeface="Cambria Math" panose="02040503050406030204" pitchFamily="18" charset="0"/>
                                </a:rPr>
                                <m:t>−7</m:t>
                              </m:r>
                              <m:r>
                                <a:rPr lang="en-US" b="0" i="1" smtClean="0">
                                  <a:latin typeface="Cambria Math" panose="02040503050406030204" pitchFamily="18" charset="0"/>
                                </a:rPr>
                                <m:t>𝐶</m:t>
                              </m:r>
                              <m:r>
                                <a:rPr lang="en-US" b="0" i="1" smtClean="0">
                                  <a:latin typeface="Cambria Math" panose="02040503050406030204" pitchFamily="18" charset="0"/>
                                </a:rPr>
                                <m:t>2</m:t>
                              </m:r>
                            </m:e>
                          </m:mr>
                          <m:mr>
                            <m:e>
                              <m:r>
                                <a:rPr lang="en-US" b="0" i="1" smtClean="0">
                                  <a:latin typeface="Cambria Math" panose="02040503050406030204" pitchFamily="18" charset="0"/>
                                </a:rPr>
                                <m:t>1</m:t>
                              </m:r>
                              <m:r>
                                <a:rPr lang="en-US" b="0" i="1" smtClean="0">
                                  <a:latin typeface="Cambria Math" panose="02040503050406030204" pitchFamily="18" charset="0"/>
                                </a:rPr>
                                <m:t>𝐶</m:t>
                              </m:r>
                              <m:r>
                                <a:rPr lang="en-US" b="0" i="1" smtClean="0">
                                  <a:latin typeface="Cambria Math" panose="02040503050406030204" pitchFamily="18" charset="0"/>
                                </a:rPr>
                                <m:t>2</m:t>
                              </m:r>
                            </m:e>
                          </m:mr>
                        </m:m>
                      </m:e>
                    </m:d>
                    <m:r>
                      <a:rPr lang="en-US" b="0" i="1" smtClean="0">
                        <a:latin typeface="Cambria Math" panose="02040503050406030204" pitchFamily="18" charset="0"/>
                      </a:rPr>
                      <m:t>= </m:t>
                    </m:r>
                  </m:oMath>
                </a14:m>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4</m:t>
                              </m:r>
                            </m:e>
                          </m:mr>
                          <m:mr>
                            <m:e>
                              <m:r>
                                <a:rPr lang="en-US" i="1">
                                  <a:latin typeface="Cambria Math" panose="02040503050406030204" pitchFamily="18" charset="0"/>
                                </a:rPr>
                                <m:t>−7</m:t>
                              </m:r>
                            </m:e>
                          </m:mr>
                          <m:mr>
                            <m:e>
                              <m:r>
                                <a:rPr lang="en-US" b="0" i="1" smtClean="0">
                                  <a:latin typeface="Cambria Math" panose="02040503050406030204" pitchFamily="18" charset="0"/>
                                </a:rPr>
                                <m:t>0</m:t>
                              </m:r>
                            </m:e>
                          </m:mr>
                        </m:m>
                      </m:e>
                    </m:d>
                    <m:r>
                      <a:rPr lang="en-US" i="1">
                        <a:latin typeface="Cambria Math" panose="02040503050406030204" pitchFamily="18" charset="0"/>
                      </a:rPr>
                      <m:t>,</m:t>
                    </m:r>
                  </m:oMath>
                </a14:m>
                <a:r>
                  <a:rPr lang="en-US" dirty="0" smtClean="0"/>
                  <a:t> We can solve first two equations and get the values of c1 and c2.  </a:t>
                </a:r>
              </a:p>
              <a:p>
                <a:r>
                  <a:rPr lang="en-US" dirty="0" smtClean="0"/>
                  <a:t>Do these values satisfy the equation 3c1 +c2 =0 ? If yes then such combination is possible.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822960"/>
                <a:ext cx="11612880" cy="5933440"/>
              </a:xfrm>
              <a:blipFill>
                <a:blip r:embed="rId2"/>
                <a:stretch>
                  <a:fillRect l="-9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25</a:t>
            </a:fld>
            <a:endParaRPr lang="en-US"/>
          </a:p>
        </p:txBody>
      </p:sp>
    </p:spTree>
    <p:extLst>
      <p:ext uri="{BB962C8B-B14F-4D97-AF65-F5344CB8AC3E}">
        <p14:creationId xmlns:p14="http://schemas.microsoft.com/office/powerpoint/2010/main" val="123255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Autofit/>
          </a:bodyPr>
          <a:lstStyle/>
          <a:p>
            <a:r>
              <a:rPr lang="en-US" sz="2800" dirty="0" smtClean="0"/>
              <a:t>LALP-25</a:t>
            </a:r>
            <a:endParaRPr lang="en-US" sz="2800" dirty="0"/>
          </a:p>
        </p:txBody>
      </p:sp>
      <p:sp>
        <p:nvSpPr>
          <p:cNvPr id="3" name="Content Placeholder 2"/>
          <p:cNvSpPr>
            <a:spLocks noGrp="1"/>
          </p:cNvSpPr>
          <p:nvPr>
            <p:ph idx="1"/>
          </p:nvPr>
        </p:nvSpPr>
        <p:spPr>
          <a:xfrm>
            <a:off x="386080" y="822960"/>
            <a:ext cx="11348720" cy="5862320"/>
          </a:xfrm>
        </p:spPr>
        <p:txBody>
          <a:bodyPr/>
          <a:lstStyle/>
          <a:p>
            <a:r>
              <a:rPr lang="en-US" dirty="0" smtClean="0"/>
              <a:t>Assignment -3 </a:t>
            </a:r>
          </a:p>
          <a:p>
            <a:r>
              <a:rPr lang="en-US" dirty="0" smtClean="0"/>
              <a:t>(</a:t>
            </a:r>
            <a:r>
              <a:rPr lang="en-US" dirty="0"/>
              <a:t>a</a:t>
            </a:r>
            <a:r>
              <a:rPr lang="en-US" dirty="0" smtClean="0"/>
              <a:t>) Explain linear dependent and independent vectors and check the following vectors for dependency</a:t>
            </a:r>
          </a:p>
          <a:p>
            <a:r>
              <a:rPr lang="en-US" dirty="0" smtClean="0"/>
              <a:t>(a.1)   x1 = ( 2, 3), and x2 = ( 4,6)     (a.2) x1 = (-1, 5) and x2 = ( 7, 4)</a:t>
            </a:r>
          </a:p>
          <a:p>
            <a:r>
              <a:rPr lang="en-US" dirty="0"/>
              <a:t> </a:t>
            </a:r>
            <a:r>
              <a:rPr lang="en-US" dirty="0" smtClean="0"/>
              <a:t>(a.3)   y1 = (1,0) and y2 =(0,1)        (a.4) x1 = (4,2,2) and x2 = ( 4, 2,1) </a:t>
            </a:r>
          </a:p>
          <a:p>
            <a:r>
              <a:rPr lang="en-US" dirty="0" smtClean="0"/>
              <a:t>{ Note:  If the vectors are linearly dependent the any one of them is a linear combination of the remaining </a:t>
            </a:r>
            <a:r>
              <a:rPr lang="en-US" dirty="0" err="1" smtClean="0"/>
              <a:t>vecors</a:t>
            </a:r>
            <a:r>
              <a:rPr lang="en-US" dirty="0" smtClean="0"/>
              <a:t>; if not possible then they are linearly independent}</a:t>
            </a:r>
            <a:endParaRPr lang="en-US" dirty="0"/>
          </a:p>
          <a:p>
            <a:r>
              <a:rPr lang="en-US" dirty="0" smtClean="0"/>
              <a:t>(b) check for dependency </a:t>
            </a:r>
          </a:p>
          <a:p>
            <a:r>
              <a:rPr lang="en-US" dirty="0" smtClean="0"/>
              <a:t>(b-1) x1 = ( 2,3,4), x2 = ( 3,4,5) and x3 = (5, 7, 9)</a:t>
            </a:r>
          </a:p>
          <a:p>
            <a:r>
              <a:rPr lang="en-US" smtClean="0"/>
              <a:t>(b.2) x1 = ( 7, 1, 0) x2 = ( 4, 6, 8) and x3 = (10, 7, 7)</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26</a:t>
            </a:fld>
            <a:endParaRPr lang="en-US"/>
          </a:p>
        </p:txBody>
      </p:sp>
    </p:spTree>
    <p:extLst>
      <p:ext uri="{BB962C8B-B14F-4D97-AF65-F5344CB8AC3E}">
        <p14:creationId xmlns:p14="http://schemas.microsoft.com/office/powerpoint/2010/main" val="1938768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a:bodyPr>
          <a:lstStyle/>
          <a:p>
            <a:r>
              <a:rPr lang="en-US" sz="2400" dirty="0" smtClean="0"/>
              <a:t>LALP-26</a:t>
            </a:r>
            <a:endParaRPr lang="en-US" sz="2400" dirty="0"/>
          </a:p>
        </p:txBody>
      </p:sp>
      <p:sp>
        <p:nvSpPr>
          <p:cNvPr id="3" name="Content Placeholder 2"/>
          <p:cNvSpPr>
            <a:spLocks noGrp="1"/>
          </p:cNvSpPr>
          <p:nvPr>
            <p:ph idx="1"/>
          </p:nvPr>
        </p:nvSpPr>
        <p:spPr>
          <a:xfrm>
            <a:off x="335280" y="863600"/>
            <a:ext cx="11369040" cy="5831840"/>
          </a:xfrm>
        </p:spPr>
        <p:txBody>
          <a:bodyPr>
            <a:normAutofit lnSpcReduction="10000"/>
          </a:bodyPr>
          <a:lstStyle/>
          <a:p>
            <a:r>
              <a:rPr lang="en-US" dirty="0" smtClean="0"/>
              <a:t>Transformations:  We have the vector space R, R</a:t>
            </a:r>
            <a:r>
              <a:rPr lang="en-US" baseline="30000" dirty="0" smtClean="0"/>
              <a:t>2</a:t>
            </a:r>
            <a:r>
              <a:rPr lang="en-US" dirty="0" smtClean="0"/>
              <a:t>, and  R</a:t>
            </a:r>
            <a:r>
              <a:rPr lang="en-US" baseline="30000" dirty="0" smtClean="0"/>
              <a:t>3</a:t>
            </a:r>
            <a:r>
              <a:rPr lang="en-US" dirty="0" smtClean="0"/>
              <a:t>. Our idea is to move from one space to another space or mutual travel within the space. This journey is called ‘Transformation’. We, can, using proper tool of function, move from R to </a:t>
            </a:r>
            <a:r>
              <a:rPr lang="en-US" dirty="0"/>
              <a:t>R</a:t>
            </a:r>
            <a:r>
              <a:rPr lang="en-US" baseline="30000" dirty="0"/>
              <a:t>2</a:t>
            </a:r>
            <a:r>
              <a:rPr lang="en-US" dirty="0"/>
              <a:t>, and  </a:t>
            </a:r>
            <a:r>
              <a:rPr lang="en-US" dirty="0" smtClean="0"/>
              <a:t>R</a:t>
            </a:r>
            <a:r>
              <a:rPr lang="en-US" baseline="30000" dirty="0" smtClean="0"/>
              <a:t>3</a:t>
            </a:r>
            <a:r>
              <a:rPr lang="en-US" dirty="0" smtClean="0"/>
              <a:t>. Also we can, using proper tool , can go come back from one space other higher spaces also.</a:t>
            </a:r>
          </a:p>
          <a:p>
            <a:r>
              <a:rPr lang="en-US" dirty="0" smtClean="0"/>
              <a:t>E.g. T : R           </a:t>
            </a:r>
            <a:r>
              <a:rPr lang="en-US" dirty="0" err="1" smtClean="0"/>
              <a:t>R</a:t>
            </a:r>
            <a:r>
              <a:rPr lang="en-US" dirty="0" smtClean="0"/>
              <a:t>, </a:t>
            </a:r>
            <a:r>
              <a:rPr lang="en-US" dirty="0"/>
              <a:t>T : R           </a:t>
            </a:r>
            <a:r>
              <a:rPr lang="en-US" dirty="0" smtClean="0"/>
              <a:t>R</a:t>
            </a:r>
            <a:r>
              <a:rPr lang="en-US" baseline="30000" dirty="0" smtClean="0"/>
              <a:t>2</a:t>
            </a:r>
            <a:r>
              <a:rPr lang="en-US" dirty="0" smtClean="0"/>
              <a:t>, </a:t>
            </a:r>
            <a:r>
              <a:rPr lang="en-US" dirty="0"/>
              <a:t>T : R           </a:t>
            </a:r>
            <a:r>
              <a:rPr lang="en-US" dirty="0" smtClean="0"/>
              <a:t>R</a:t>
            </a:r>
            <a:r>
              <a:rPr lang="en-US" baseline="30000" dirty="0" smtClean="0"/>
              <a:t>3,</a:t>
            </a:r>
            <a:endParaRPr lang="en-US" dirty="0" smtClean="0"/>
          </a:p>
          <a:p>
            <a:r>
              <a:rPr lang="en-US" dirty="0" smtClean="0"/>
              <a:t>       T : R</a:t>
            </a:r>
            <a:r>
              <a:rPr lang="en-US" baseline="30000" dirty="0" smtClean="0"/>
              <a:t>2</a:t>
            </a:r>
            <a:r>
              <a:rPr lang="en-US" dirty="0" smtClean="0"/>
              <a:t>           R</a:t>
            </a:r>
            <a:r>
              <a:rPr lang="en-US" baseline="30000" dirty="0" smtClean="0"/>
              <a:t>3</a:t>
            </a:r>
            <a:r>
              <a:rPr lang="en-US" dirty="0" smtClean="0"/>
              <a:t>, </a:t>
            </a:r>
            <a:r>
              <a:rPr lang="en-US" dirty="0"/>
              <a:t>T : </a:t>
            </a:r>
            <a:r>
              <a:rPr lang="en-US" dirty="0" smtClean="0"/>
              <a:t>R</a:t>
            </a:r>
            <a:r>
              <a:rPr lang="en-US" baseline="30000" dirty="0" smtClean="0"/>
              <a:t>3</a:t>
            </a:r>
            <a:r>
              <a:rPr lang="en-US" dirty="0" smtClean="0"/>
              <a:t>           </a:t>
            </a:r>
            <a:r>
              <a:rPr lang="en-US" dirty="0" err="1" smtClean="0"/>
              <a:t>R</a:t>
            </a:r>
            <a:r>
              <a:rPr lang="en-US" baseline="30000" dirty="0" err="1" smtClean="0"/>
              <a:t>3</a:t>
            </a:r>
            <a:r>
              <a:rPr lang="en-US" baseline="30000" dirty="0" smtClean="0"/>
              <a:t>, </a:t>
            </a:r>
            <a:r>
              <a:rPr lang="en-US" dirty="0"/>
              <a:t>T : </a:t>
            </a:r>
            <a:r>
              <a:rPr lang="en-US" dirty="0" smtClean="0"/>
              <a:t>R</a:t>
            </a:r>
            <a:r>
              <a:rPr lang="en-US" baseline="30000" dirty="0" smtClean="0"/>
              <a:t>3</a:t>
            </a:r>
            <a:r>
              <a:rPr lang="en-US" dirty="0" smtClean="0"/>
              <a:t>           R</a:t>
            </a:r>
            <a:r>
              <a:rPr lang="en-US" baseline="30000" dirty="0" smtClean="0"/>
              <a:t>2</a:t>
            </a:r>
            <a:r>
              <a:rPr lang="en-US" dirty="0" smtClean="0"/>
              <a:t>   etc. </a:t>
            </a:r>
          </a:p>
          <a:p>
            <a:r>
              <a:rPr lang="en-US" dirty="0" smtClean="0"/>
              <a:t>But moving must conform from the laws of one space to where we want to go.</a:t>
            </a:r>
          </a:p>
          <a:p>
            <a:r>
              <a:rPr lang="en-US" dirty="0" smtClean="0"/>
              <a:t>E.g.</a:t>
            </a:r>
            <a:r>
              <a:rPr lang="en-US" dirty="0"/>
              <a:t> T : </a:t>
            </a:r>
            <a:r>
              <a:rPr lang="en-US" dirty="0" smtClean="0"/>
              <a:t>R</a:t>
            </a:r>
            <a:r>
              <a:rPr lang="en-US" baseline="30000" dirty="0" smtClean="0"/>
              <a:t>2 </a:t>
            </a:r>
            <a:r>
              <a:rPr lang="en-US" dirty="0" smtClean="0"/>
              <a:t>          R</a:t>
            </a:r>
            <a:r>
              <a:rPr lang="en-US" baseline="30000" dirty="0"/>
              <a:t>3</a:t>
            </a:r>
            <a:r>
              <a:rPr lang="en-US" baseline="30000" dirty="0" smtClean="0"/>
              <a:t> </a:t>
            </a:r>
            <a:r>
              <a:rPr lang="en-US" dirty="0" smtClean="0"/>
              <a:t> . WE know that in r</a:t>
            </a:r>
            <a:r>
              <a:rPr lang="en-US" baseline="30000" dirty="0" smtClean="0"/>
              <a:t>2</a:t>
            </a:r>
            <a:r>
              <a:rPr lang="en-US" dirty="0" smtClean="0"/>
              <a:t> there are ordered pairs like (</a:t>
            </a:r>
            <a:r>
              <a:rPr lang="en-US" dirty="0" err="1" smtClean="0"/>
              <a:t>x,y</a:t>
            </a:r>
            <a:r>
              <a:rPr lang="en-US" dirty="0" smtClean="0"/>
              <a:t>) and in  R</a:t>
            </a:r>
            <a:r>
              <a:rPr lang="en-US" baseline="30000" dirty="0" smtClean="0"/>
              <a:t>3</a:t>
            </a:r>
            <a:r>
              <a:rPr lang="en-US" dirty="0" smtClean="0"/>
              <a:t> there are ordered triplets like (</a:t>
            </a:r>
            <a:r>
              <a:rPr lang="en-US" dirty="0" err="1" smtClean="0"/>
              <a:t>x,y,z</a:t>
            </a:r>
            <a:r>
              <a:rPr lang="en-US" dirty="0" smtClean="0"/>
              <a:t>). Also do not forget that members of </a:t>
            </a:r>
            <a:r>
              <a:rPr lang="en-US" dirty="0"/>
              <a:t>R</a:t>
            </a:r>
            <a:r>
              <a:rPr lang="en-US" baseline="30000" dirty="0"/>
              <a:t>2</a:t>
            </a:r>
            <a:r>
              <a:rPr lang="en-US" dirty="0"/>
              <a:t>, and  </a:t>
            </a:r>
            <a:r>
              <a:rPr lang="en-US" dirty="0" smtClean="0"/>
              <a:t>R</a:t>
            </a:r>
            <a:r>
              <a:rPr lang="en-US" baseline="30000" dirty="0" smtClean="0"/>
              <a:t>3 </a:t>
            </a:r>
            <a:r>
              <a:rPr lang="en-US" dirty="0" smtClean="0"/>
              <a:t>are   column vectors but we write it as </a:t>
            </a:r>
            <a:r>
              <a:rPr lang="en-US" dirty="0" err="1" smtClean="0"/>
              <a:t>rowwise</a:t>
            </a:r>
            <a:r>
              <a:rPr lang="en-US" dirty="0" smtClean="0"/>
              <a:t>.</a:t>
            </a:r>
          </a:p>
          <a:p>
            <a:endParaRPr lang="en-US" dirty="0" smtClean="0"/>
          </a:p>
          <a:p>
            <a:r>
              <a:rPr lang="en-US" dirty="0"/>
              <a:t> </a:t>
            </a:r>
          </a:p>
        </p:txBody>
      </p:sp>
      <p:cxnSp>
        <p:nvCxnSpPr>
          <p:cNvPr id="5" name="Straight Arrow Connector 4"/>
          <p:cNvCxnSpPr/>
          <p:nvPr/>
        </p:nvCxnSpPr>
        <p:spPr>
          <a:xfrm>
            <a:off x="2021840" y="3149600"/>
            <a:ext cx="69088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991360" y="5019040"/>
            <a:ext cx="72136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27</a:t>
            </a:fld>
            <a:endParaRPr lang="en-US"/>
          </a:p>
        </p:txBody>
      </p:sp>
    </p:spTree>
    <p:extLst>
      <p:ext uri="{BB962C8B-B14F-4D97-AF65-F5344CB8AC3E}">
        <p14:creationId xmlns:p14="http://schemas.microsoft.com/office/powerpoint/2010/main" val="1585625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7355"/>
          </a:xfrm>
        </p:spPr>
        <p:txBody>
          <a:bodyPr>
            <a:noAutofit/>
          </a:bodyPr>
          <a:lstStyle/>
          <a:p>
            <a:r>
              <a:rPr lang="en-US" sz="2800" dirty="0" smtClean="0"/>
              <a:t>LALP-27</a:t>
            </a:r>
            <a:endParaRPr lang="en-US" sz="2800" dirty="0"/>
          </a:p>
        </p:txBody>
      </p:sp>
      <p:sp>
        <p:nvSpPr>
          <p:cNvPr id="3" name="Content Placeholder 2"/>
          <p:cNvSpPr>
            <a:spLocks noGrp="1"/>
          </p:cNvSpPr>
          <p:nvPr>
            <p:ph idx="1"/>
          </p:nvPr>
        </p:nvSpPr>
        <p:spPr>
          <a:xfrm>
            <a:off x="365760" y="792480"/>
            <a:ext cx="11511280" cy="5842000"/>
          </a:xfrm>
        </p:spPr>
        <p:txBody>
          <a:bodyPr/>
          <a:lstStyle/>
          <a:p>
            <a:r>
              <a:rPr lang="en-US" dirty="0"/>
              <a:t>T : </a:t>
            </a:r>
            <a:r>
              <a:rPr lang="en-US" dirty="0" smtClean="0"/>
              <a:t>R</a:t>
            </a:r>
            <a:r>
              <a:rPr lang="en-US" baseline="30000" dirty="0" smtClean="0"/>
              <a:t>2          </a:t>
            </a:r>
            <a:r>
              <a:rPr lang="en-US" dirty="0" smtClean="0"/>
              <a:t> R</a:t>
            </a:r>
            <a:r>
              <a:rPr lang="en-US" baseline="30000" dirty="0" smtClean="0"/>
              <a:t>3</a:t>
            </a:r>
            <a:r>
              <a:rPr lang="en-US" dirty="0" smtClean="0"/>
              <a:t> , For (</a:t>
            </a:r>
            <a:r>
              <a:rPr lang="en-US" dirty="0" err="1" smtClean="0"/>
              <a:t>a,b</a:t>
            </a:r>
            <a:r>
              <a:rPr lang="en-US" dirty="0" smtClean="0"/>
              <a:t>) in R</a:t>
            </a:r>
            <a:r>
              <a:rPr lang="en-US" baseline="30000" dirty="0" smtClean="0"/>
              <a:t>2</a:t>
            </a:r>
            <a:r>
              <a:rPr lang="en-US" dirty="0" smtClean="0"/>
              <a:t> </a:t>
            </a:r>
            <a:r>
              <a:rPr lang="en-US" baseline="30000" dirty="0" smtClean="0"/>
              <a:t>thee</a:t>
            </a:r>
            <a:r>
              <a:rPr lang="en-US" dirty="0" smtClean="0"/>
              <a:t> result of application of T, written as T(,b)</a:t>
            </a:r>
          </a:p>
          <a:p>
            <a:r>
              <a:rPr lang="en-US" dirty="0" smtClean="0"/>
              <a:t>We design a rule, ( GHAR KA RULE), say T ( </a:t>
            </a:r>
            <a:r>
              <a:rPr lang="en-US" dirty="0" err="1" smtClean="0"/>
              <a:t>a,b</a:t>
            </a:r>
            <a:r>
              <a:rPr lang="en-US" dirty="0" smtClean="0"/>
              <a:t>) = ( </a:t>
            </a:r>
            <a:r>
              <a:rPr lang="en-US" dirty="0" err="1" smtClean="0"/>
              <a:t>a+b</a:t>
            </a:r>
            <a:r>
              <a:rPr lang="en-US" dirty="0" smtClean="0"/>
              <a:t>, a-b, a+2b). Let us understand it by an example.</a:t>
            </a:r>
          </a:p>
          <a:p>
            <a:r>
              <a:rPr lang="en-US" dirty="0" smtClean="0"/>
              <a:t>Say ( </a:t>
            </a:r>
            <a:r>
              <a:rPr lang="en-US" dirty="0" err="1" smtClean="0"/>
              <a:t>a,b</a:t>
            </a:r>
            <a:r>
              <a:rPr lang="en-US" dirty="0" smtClean="0"/>
              <a:t>) = (2, 3) then T(2,3) = (2+3, 2-3, 2+ 2.(3)) = (5,-1,8)</a:t>
            </a:r>
          </a:p>
          <a:p>
            <a:r>
              <a:rPr lang="en-US" dirty="0" smtClean="0"/>
              <a:t>So under the said transformation, the vector (2,3) of R</a:t>
            </a:r>
            <a:r>
              <a:rPr lang="en-US" baseline="30000" dirty="0" smtClean="0"/>
              <a:t>2</a:t>
            </a:r>
            <a:r>
              <a:rPr lang="en-US" dirty="0" smtClean="0"/>
              <a:t> is transferred to the vector (5,-1,8)</a:t>
            </a:r>
          </a:p>
          <a:p>
            <a:r>
              <a:rPr lang="en-US" dirty="0" smtClean="0"/>
              <a:t>Some more illustrations; 1   T: </a:t>
            </a:r>
            <a:r>
              <a:rPr lang="en-US" dirty="0"/>
              <a:t> </a:t>
            </a:r>
            <a:r>
              <a:rPr lang="en-US" dirty="0" smtClean="0"/>
              <a:t>R</a:t>
            </a:r>
            <a:r>
              <a:rPr lang="en-US" baseline="30000" dirty="0" smtClean="0"/>
              <a:t>2          </a:t>
            </a:r>
            <a:r>
              <a:rPr lang="en-US" dirty="0" err="1" smtClean="0"/>
              <a:t>R</a:t>
            </a:r>
            <a:r>
              <a:rPr lang="en-US" baseline="30000" dirty="0" err="1" smtClean="0"/>
              <a:t>2</a:t>
            </a:r>
            <a:r>
              <a:rPr lang="en-US" baseline="30000" dirty="0" smtClean="0"/>
              <a:t>, </a:t>
            </a:r>
            <a:r>
              <a:rPr lang="en-US" dirty="0" smtClean="0"/>
              <a:t> for (</a:t>
            </a:r>
            <a:r>
              <a:rPr lang="en-US" dirty="0" err="1" smtClean="0"/>
              <a:t>a,b</a:t>
            </a:r>
            <a:r>
              <a:rPr lang="en-US" dirty="0" smtClean="0"/>
              <a:t>) of </a:t>
            </a:r>
            <a:r>
              <a:rPr lang="en-US" dirty="0"/>
              <a:t> </a:t>
            </a:r>
            <a:r>
              <a:rPr lang="en-US" dirty="0" smtClean="0"/>
              <a:t>R</a:t>
            </a:r>
            <a:r>
              <a:rPr lang="en-US" baseline="30000" dirty="0" smtClean="0"/>
              <a:t>2</a:t>
            </a:r>
            <a:r>
              <a:rPr lang="en-US" dirty="0" smtClean="0"/>
              <a:t> T ( </a:t>
            </a:r>
            <a:r>
              <a:rPr lang="en-US" dirty="0" err="1" smtClean="0"/>
              <a:t>a,b</a:t>
            </a:r>
            <a:r>
              <a:rPr lang="en-US" dirty="0" smtClean="0"/>
              <a:t>)  = ( a-b, a)</a:t>
            </a:r>
          </a:p>
          <a:p>
            <a:r>
              <a:rPr lang="en-US" dirty="0" smtClean="0"/>
              <a:t>Then t(3, -5) = ( 3-(-5), 3) = (8,3)</a:t>
            </a:r>
          </a:p>
          <a:p>
            <a:r>
              <a:rPr lang="en-US" dirty="0" smtClean="0"/>
              <a:t>2 </a:t>
            </a:r>
            <a:r>
              <a:rPr lang="en-US" dirty="0"/>
              <a:t>T:  </a:t>
            </a:r>
            <a:r>
              <a:rPr lang="en-US" dirty="0" smtClean="0"/>
              <a:t>R</a:t>
            </a:r>
            <a:r>
              <a:rPr lang="en-US" baseline="30000" dirty="0" smtClean="0"/>
              <a:t>3         </a:t>
            </a:r>
            <a:r>
              <a:rPr lang="en-US" dirty="0" smtClean="0"/>
              <a:t>R</a:t>
            </a:r>
            <a:r>
              <a:rPr lang="en-US" baseline="30000" dirty="0" smtClean="0"/>
              <a:t>2</a:t>
            </a:r>
            <a:r>
              <a:rPr lang="en-US" dirty="0" smtClean="0"/>
              <a:t> for (</a:t>
            </a:r>
            <a:r>
              <a:rPr lang="en-US" dirty="0" err="1" smtClean="0"/>
              <a:t>a,b,c</a:t>
            </a:r>
            <a:r>
              <a:rPr lang="en-US" dirty="0" smtClean="0"/>
              <a:t>) of R</a:t>
            </a:r>
            <a:r>
              <a:rPr lang="en-US" baseline="30000" dirty="0" smtClean="0"/>
              <a:t>3 </a:t>
            </a:r>
            <a:r>
              <a:rPr lang="en-US" dirty="0" smtClean="0"/>
              <a:t> T(</a:t>
            </a:r>
            <a:r>
              <a:rPr lang="en-US" dirty="0" err="1" smtClean="0"/>
              <a:t>a,b,c</a:t>
            </a:r>
            <a:r>
              <a:rPr lang="en-US" dirty="0" smtClean="0"/>
              <a:t>)= (</a:t>
            </a:r>
            <a:r>
              <a:rPr lang="en-US" dirty="0" err="1" smtClean="0"/>
              <a:t>a+c</a:t>
            </a:r>
            <a:r>
              <a:rPr lang="en-US" dirty="0" smtClean="0"/>
              <a:t>, b-c) ,T(2,-4, 3)= (2+3, 4-3)= (5,1)</a:t>
            </a:r>
          </a:p>
          <a:p>
            <a:r>
              <a:rPr lang="en-US" dirty="0" smtClean="0"/>
              <a:t>3 </a:t>
            </a:r>
            <a:r>
              <a:rPr lang="en-US" dirty="0"/>
              <a:t>T:  R</a:t>
            </a:r>
            <a:r>
              <a:rPr lang="en-US" baseline="30000" dirty="0"/>
              <a:t>3         </a:t>
            </a:r>
            <a:r>
              <a:rPr lang="en-US" dirty="0" smtClean="0"/>
              <a:t>R</a:t>
            </a:r>
            <a:r>
              <a:rPr lang="en-US" baseline="30000" dirty="0" smtClean="0"/>
              <a:t>2</a:t>
            </a:r>
            <a:r>
              <a:rPr lang="en-US" dirty="0" smtClean="0"/>
              <a:t>, </a:t>
            </a:r>
            <a:r>
              <a:rPr lang="en-US" dirty="0"/>
              <a:t>for (</a:t>
            </a:r>
            <a:r>
              <a:rPr lang="en-US" dirty="0" err="1"/>
              <a:t>a,b,c</a:t>
            </a:r>
            <a:r>
              <a:rPr lang="en-US" dirty="0"/>
              <a:t>) of R</a:t>
            </a:r>
            <a:r>
              <a:rPr lang="en-US" baseline="30000" dirty="0"/>
              <a:t>3 </a:t>
            </a:r>
            <a:r>
              <a:rPr lang="en-US" dirty="0"/>
              <a:t> T(</a:t>
            </a:r>
            <a:r>
              <a:rPr lang="en-US" dirty="0" err="1"/>
              <a:t>a,b,c</a:t>
            </a:r>
            <a:r>
              <a:rPr lang="en-US" dirty="0"/>
              <a:t>)= (</a:t>
            </a:r>
            <a:r>
              <a:rPr lang="en-US" dirty="0" smtClean="0"/>
              <a:t>a</a:t>
            </a:r>
            <a:r>
              <a:rPr lang="en-US" baseline="30000" dirty="0" smtClean="0"/>
              <a:t>2</a:t>
            </a:r>
            <a:r>
              <a:rPr lang="en-US" dirty="0" smtClean="0"/>
              <a:t> , c+ b</a:t>
            </a:r>
            <a:r>
              <a:rPr lang="en-US" baseline="30000" dirty="0" smtClean="0"/>
              <a:t>2</a:t>
            </a:r>
            <a:r>
              <a:rPr lang="en-US" dirty="0"/>
              <a:t>)</a:t>
            </a:r>
            <a:r>
              <a:rPr lang="en-US" dirty="0" smtClean="0"/>
              <a:t> </a:t>
            </a:r>
            <a:r>
              <a:rPr lang="en-US" dirty="0"/>
              <a:t>,T(2,-4, 3</a:t>
            </a:r>
            <a:r>
              <a:rPr lang="en-US" dirty="0" smtClean="0"/>
              <a:t>)= (4, 3+16)= </a:t>
            </a:r>
          </a:p>
          <a:p>
            <a:r>
              <a:rPr lang="en-US" dirty="0"/>
              <a:t> </a:t>
            </a:r>
            <a:r>
              <a:rPr lang="en-US" dirty="0" smtClean="0"/>
              <a:t>   (4,19) </a:t>
            </a:r>
            <a:endParaRPr lang="en-US" dirty="0"/>
          </a:p>
        </p:txBody>
      </p:sp>
      <p:cxnSp>
        <p:nvCxnSpPr>
          <p:cNvPr id="5" name="Straight Arrow Connector 4"/>
          <p:cNvCxnSpPr/>
          <p:nvPr/>
        </p:nvCxnSpPr>
        <p:spPr>
          <a:xfrm flipV="1">
            <a:off x="1452880" y="1097280"/>
            <a:ext cx="57912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83200" y="3830320"/>
            <a:ext cx="508000" cy="20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742440" y="4897120"/>
            <a:ext cx="37084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28</a:t>
            </a:fld>
            <a:endParaRPr lang="en-US"/>
          </a:p>
        </p:txBody>
      </p:sp>
    </p:spTree>
    <p:extLst>
      <p:ext uri="{BB962C8B-B14F-4D97-AF65-F5344CB8AC3E}">
        <p14:creationId xmlns:p14="http://schemas.microsoft.com/office/powerpoint/2010/main" val="4291919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07035"/>
          </a:xfrm>
        </p:spPr>
        <p:txBody>
          <a:bodyPr>
            <a:noAutofit/>
          </a:bodyPr>
          <a:lstStyle/>
          <a:p>
            <a:r>
              <a:rPr lang="en-US" sz="2800" dirty="0" smtClean="0"/>
              <a:t>LALP-28</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 y="772160"/>
                <a:ext cx="11430000" cy="5842000"/>
              </a:xfrm>
            </p:spPr>
            <p:txBody>
              <a:bodyPr>
                <a:normAutofit lnSpcReduction="10000"/>
              </a:bodyPr>
              <a:lstStyle/>
              <a:p>
                <a:r>
                  <a:rPr lang="en-US" dirty="0" smtClean="0"/>
                  <a:t>5 T: R to R</a:t>
                </a:r>
                <a:r>
                  <a:rPr lang="en-US" baseline="30000" dirty="0" smtClean="0"/>
                  <a:t>2</a:t>
                </a:r>
                <a:r>
                  <a:rPr lang="en-US" dirty="0" smtClean="0"/>
                  <a:t>, for p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 2</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3</m:t>
                        </m:r>
                        <m:r>
                          <a:rPr lang="en-US" b="0" i="1" smtClean="0">
                            <a:latin typeface="Cambria Math" panose="02040503050406030204" pitchFamily="18" charset="0"/>
                            <a:ea typeface="Cambria Math" panose="02040503050406030204" pitchFamily="18" charset="0"/>
                          </a:rPr>
                          <m:t>𝑝</m:t>
                        </m:r>
                      </m:e>
                    </m:d>
                  </m:oMath>
                </a14:m>
                <a:endParaRPr lang="en-US" b="0" dirty="0" smtClean="0">
                  <a:ea typeface="Cambria Math" panose="02040503050406030204" pitchFamily="18" charset="0"/>
                </a:endParaRPr>
              </a:p>
              <a:p>
                <a:r>
                  <a:rPr lang="en-US" dirty="0" smtClean="0"/>
                  <a:t>  e.g. say we take p = 5 and so T(5) = (10, 15)</a:t>
                </a:r>
              </a:p>
              <a:p>
                <a:r>
                  <a:rPr lang="en-US" dirty="0" smtClean="0"/>
                  <a:t>6 T : R</a:t>
                </a:r>
                <a:r>
                  <a:rPr lang="en-US" baseline="30000" dirty="0" smtClean="0"/>
                  <a:t>2</a:t>
                </a:r>
                <a:r>
                  <a:rPr lang="en-US" dirty="0" smtClean="0"/>
                  <a:t> to R, such that for T( </a:t>
                </a:r>
                <a:r>
                  <a:rPr lang="en-US" dirty="0" err="1" smtClean="0"/>
                  <a:t>x,y</a:t>
                </a:r>
                <a:r>
                  <a:rPr lang="en-US" dirty="0" smtClean="0"/>
                  <a:t>) = </a:t>
                </a:r>
                <a14:m>
                  <m:oMath xmlns:m="http://schemas.openxmlformats.org/officeDocument/2006/math">
                    <m:rad>
                      <m:radPr>
                        <m:degHide m:val="on"/>
                        <m:ctrlPr>
                          <a:rPr lang="en-US" i="1" smtClean="0">
                            <a:latin typeface="Cambria Math"/>
                            <a:ea typeface="Cambria Math" panose="02040503050406030204" pitchFamily="18" charset="0"/>
                          </a:rPr>
                        </m:ctrlPr>
                      </m:radPr>
                      <m:deg/>
                      <m:e>
                        <m:sSup>
                          <m:sSupPr>
                            <m:ctrlPr>
                              <a:rPr lang="en-US"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b="0" i="1" smtClean="0">
                                <a:latin typeface="Cambria Math" panose="02040503050406030204" pitchFamily="18" charset="0"/>
                                <a:ea typeface="Cambria Math" panose="02040503050406030204" pitchFamily="18" charset="0"/>
                              </a:rPr>
                              <m:t>2</m:t>
                            </m:r>
                          </m:sup>
                        </m:sSup>
                      </m:e>
                    </m:rad>
                  </m:oMath>
                </a14:m>
                <a:r>
                  <a:rPr lang="en-US" dirty="0" smtClean="0"/>
                  <a:t> , </a:t>
                </a:r>
                <a:r>
                  <a:rPr lang="en-US" dirty="0"/>
                  <a:t>T( </a:t>
                </a:r>
                <a:r>
                  <a:rPr lang="en-US" dirty="0" smtClean="0"/>
                  <a:t>3,4) </a:t>
                </a:r>
                <a:r>
                  <a:rPr lang="en-US" dirty="0"/>
                  <a:t>= </a:t>
                </a:r>
                <a14:m>
                  <m:oMath xmlns:m="http://schemas.openxmlformats.org/officeDocument/2006/math">
                    <m:rad>
                      <m:radPr>
                        <m:degHide m:val="on"/>
                        <m:ctrlPr>
                          <a:rPr lang="en-US" i="1">
                            <a:latin typeface="Cambria Math"/>
                            <a:ea typeface="Cambria Math" panose="02040503050406030204" pitchFamily="18" charset="0"/>
                          </a:rPr>
                        </m:ctrlPr>
                      </m:radPr>
                      <m:deg/>
                      <m:e>
                        <m:sSup>
                          <m:sSupPr>
                            <m:ctrlPr>
                              <a:rPr lang="en-US" i="1">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4</m:t>
                            </m:r>
                          </m:e>
                          <m:sup>
                            <m:r>
                              <a:rPr lang="en-US" i="1">
                                <a:latin typeface="Cambria Math" panose="02040503050406030204" pitchFamily="18" charset="0"/>
                                <a:ea typeface="Cambria Math" panose="02040503050406030204" pitchFamily="18" charset="0"/>
                              </a:rPr>
                              <m:t>2</m:t>
                            </m:r>
                          </m:sup>
                        </m:sSup>
                      </m:e>
                    </m:rad>
                  </m:oMath>
                </a14:m>
                <a:r>
                  <a:rPr lang="en-US" dirty="0" smtClean="0"/>
                  <a:t> =5</a:t>
                </a:r>
              </a:p>
              <a:p>
                <a:endParaRPr lang="en-US" dirty="0"/>
              </a:p>
              <a:p>
                <a:r>
                  <a:rPr lang="en-US" dirty="0" smtClean="0"/>
                  <a:t>For X1, and x2 of R</a:t>
                </a:r>
                <a:r>
                  <a:rPr lang="en-US" baseline="30000" dirty="0" smtClean="0"/>
                  <a:t>2</a:t>
                </a:r>
                <a:r>
                  <a:rPr lang="en-US" dirty="0" smtClean="0"/>
                  <a:t>, say x1 = (2,3) and x2 =(-1,5) , x1+ x2 = (2,3) + (-1,5)</a:t>
                </a:r>
              </a:p>
              <a:p>
                <a:r>
                  <a:rPr lang="en-US" dirty="0" smtClean="0"/>
                  <a:t>= (1, 8). Let T( </a:t>
                </a:r>
                <a:r>
                  <a:rPr lang="en-US" dirty="0" err="1" smtClean="0"/>
                  <a:t>a,b</a:t>
                </a:r>
                <a:r>
                  <a:rPr lang="en-US" dirty="0" smtClean="0"/>
                  <a:t>) = (a+2b, b+2a) </a:t>
                </a:r>
              </a:p>
              <a:p>
                <a:r>
                  <a:rPr lang="en-US" dirty="0" smtClean="0"/>
                  <a:t>Then T(2,3) = T (x1) = (8, 7), </a:t>
                </a:r>
              </a:p>
              <a:p>
                <a:r>
                  <a:rPr lang="en-US" dirty="0"/>
                  <a:t> </a:t>
                </a:r>
                <a:r>
                  <a:rPr lang="en-US" dirty="0" smtClean="0"/>
                  <a:t>        T (-1,5) = T(x2) =(9,3),</a:t>
                </a:r>
              </a:p>
              <a:p>
                <a:r>
                  <a:rPr lang="en-US" dirty="0" smtClean="0"/>
                  <a:t> and T(1, 8)  = T ( x1 + x2) = (17, 10) </a:t>
                </a:r>
              </a:p>
              <a:p>
                <a:r>
                  <a:rPr lang="en-US" dirty="0" smtClean="0"/>
                  <a:t>SO WE HAVE </a:t>
                </a:r>
                <a:r>
                  <a:rPr lang="en-US" dirty="0"/>
                  <a:t>T ( x1 + x2) = (17, 10) </a:t>
                </a:r>
                <a:r>
                  <a:rPr lang="en-US" dirty="0" smtClean="0"/>
                  <a:t>= </a:t>
                </a:r>
                <a:r>
                  <a:rPr lang="en-US" dirty="0"/>
                  <a:t>T (x1) </a:t>
                </a:r>
                <a:r>
                  <a:rPr lang="en-US" smtClean="0"/>
                  <a:t>+ </a:t>
                </a:r>
                <a:r>
                  <a:rPr lang="en-US"/>
                  <a:t>T(x2</a:t>
                </a:r>
                <a:r>
                  <a:rPr lang="en-US" smtClean="0"/>
                  <a:t>) = (8,7) + (9,3)</a:t>
                </a:r>
                <a:r>
                  <a:rPr lang="en-US" dirty="0" smtClean="0"/>
                  <a:t/>
                </a:r>
                <a:br>
                  <a:rPr lang="en-US" dirty="0" smtClean="0"/>
                </a:br>
                <a:r>
                  <a:rPr lang="en-US" dirty="0" smtClean="0"/>
                  <a:t/>
                </a:r>
                <a:br>
                  <a:rPr lang="en-US" dirty="0" smtClean="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 y="772160"/>
                <a:ext cx="11430000" cy="5842000"/>
              </a:xfrm>
              <a:blipFill>
                <a:blip r:embed="rId2"/>
                <a:stretch>
                  <a:fillRect l="-960" t="-24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29</a:t>
            </a:fld>
            <a:endParaRPr lang="en-US"/>
          </a:p>
        </p:txBody>
      </p:sp>
    </p:spTree>
    <p:extLst>
      <p:ext uri="{BB962C8B-B14F-4D97-AF65-F5344CB8AC3E}">
        <p14:creationId xmlns:p14="http://schemas.microsoft.com/office/powerpoint/2010/main" val="1760895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0075"/>
          </a:xfrm>
        </p:spPr>
        <p:txBody>
          <a:bodyPr>
            <a:normAutofit/>
          </a:bodyPr>
          <a:lstStyle/>
          <a:p>
            <a:r>
              <a:rPr lang="en-US" sz="2800" dirty="0" smtClean="0"/>
              <a:t>LALP.2</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4160" y="833120"/>
                <a:ext cx="11460480" cy="5831840"/>
              </a:xfrm>
            </p:spPr>
            <p:txBody>
              <a:bodyPr/>
              <a:lstStyle/>
              <a:p>
                <a:r>
                  <a:rPr lang="en-US" dirty="0" smtClean="0"/>
                  <a:t>Point P is a vector point. Both the components (2,3) determine the position and the real value; its length from origin determines its magnitude.</a:t>
                </a:r>
              </a:p>
              <a:p>
                <a:r>
                  <a:rPr lang="en-US" dirty="0" smtClean="0"/>
                  <a:t>Components x =2 and y = 3 determine its direction and</a:t>
                </a:r>
              </a:p>
              <a:p>
                <a:r>
                  <a:rPr lang="en-US" dirty="0" smtClean="0"/>
                  <a:t>Real positive value = </a:t>
                </a:r>
                <a14:m>
                  <m:oMath xmlns:m="http://schemas.openxmlformats.org/officeDocument/2006/math">
                    <m:rad>
                      <m:radPr>
                        <m:degHide m:val="on"/>
                        <m:ctrlPr>
                          <a:rPr lang="en-US" i="1" smtClean="0">
                            <a:latin typeface="Cambria Math"/>
                          </a:rPr>
                        </m:ctrlPr>
                      </m:radPr>
                      <m:deg/>
                      <m:e>
                        <m:sSup>
                          <m:sSupPr>
                            <m:ctrlPr>
                              <a:rPr lang="en-US" i="1" smtClean="0">
                                <a:latin typeface="Cambria Math"/>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e>
                    </m:rad>
                  </m:oMath>
                </a14:m>
                <a:r>
                  <a:rPr lang="en-US" dirty="0" smtClean="0"/>
                  <a:t> = √(4 + 9) = √13 is its magnitude– this stands for its distance from origin.</a:t>
                </a:r>
              </a:p>
              <a:p>
                <a:r>
                  <a:rPr lang="en-US" dirty="0" smtClean="0"/>
                  <a:t>Vector OP  = (2,3), x= 2 and y =3 determine the direction and its magnitude denoted as |op|= √13</a:t>
                </a:r>
              </a:p>
              <a:p>
                <a:endParaRPr lang="en-US" dirty="0"/>
              </a:p>
              <a:p>
                <a:r>
                  <a:rPr lang="en-US" dirty="0" smtClean="0"/>
                  <a:t>In the same way we can introduce vector in three dimension.</a:t>
                </a:r>
              </a:p>
              <a:p>
                <a:r>
                  <a:rPr lang="en-US" dirty="0" smtClean="0"/>
                  <a:t>OP = ( -2, 4. 5), x = -2, y = 4 , and z = 5 determine the  vector point in three dimension while its magnitude =  </a:t>
                </a:r>
                <a14:m>
                  <m:oMath xmlns:m="http://schemas.openxmlformats.org/officeDocument/2006/math">
                    <m:rad>
                      <m:radPr>
                        <m:degHide m:val="on"/>
                        <m:ctrlPr>
                          <a:rPr lang="en-US" i="1" smtClean="0">
                            <a:latin typeface="Cambria Math"/>
                          </a:rPr>
                        </m:ctrlPr>
                      </m:radPr>
                      <m:deg/>
                      <m:e>
                        <m:sSup>
                          <m:sSupPr>
                            <m:ctrlPr>
                              <a:rPr lang="en-US" i="1" smtClean="0">
                                <a:latin typeface="Cambria Math"/>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5</m:t>
                            </m:r>
                          </m:e>
                          <m:sup>
                            <m:r>
                              <a:rPr lang="en-US" b="0" i="1" smtClean="0">
                                <a:latin typeface="Cambria Math" panose="02040503050406030204" pitchFamily="18" charset="0"/>
                              </a:rPr>
                              <m:t>2</m:t>
                            </m:r>
                          </m:sup>
                        </m:sSup>
                      </m:e>
                    </m:rad>
                  </m:oMath>
                </a14:m>
                <a:r>
                  <a:rPr lang="en-US" dirty="0" smtClean="0"/>
                  <a:t> = √45 = |OP| = magnitude OP = its distance from origin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4160" y="833120"/>
                <a:ext cx="11460480" cy="5831840"/>
              </a:xfrm>
              <a:blipFill>
                <a:blip r:embed="rId2"/>
                <a:stretch>
                  <a:fillRect l="-957" t="-1778" r="-957"/>
                </a:stretch>
              </a:blipFill>
            </p:spPr>
            <p:txBody>
              <a:bodyPr/>
              <a:lstStyle/>
              <a:p>
                <a:r>
                  <a:rPr lang="en-US">
                    <a:noFill/>
                  </a:rPr>
                  <a:t> </a:t>
                </a:r>
              </a:p>
            </p:txBody>
          </p:sp>
        </mc:Fallback>
      </mc:AlternateContent>
      <p:cxnSp>
        <p:nvCxnSpPr>
          <p:cNvPr id="5" name="Straight Arrow Connector 4"/>
          <p:cNvCxnSpPr/>
          <p:nvPr/>
        </p:nvCxnSpPr>
        <p:spPr>
          <a:xfrm>
            <a:off x="589280" y="5151120"/>
            <a:ext cx="330200" cy="20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3</a:t>
            </a:fld>
            <a:endParaRPr lang="en-US"/>
          </a:p>
        </p:txBody>
      </p:sp>
    </p:spTree>
    <p:extLst>
      <p:ext uri="{BB962C8B-B14F-4D97-AF65-F5344CB8AC3E}">
        <p14:creationId xmlns:p14="http://schemas.microsoft.com/office/powerpoint/2010/main" val="2970344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LALP PART -2</a:t>
            </a:r>
            <a:endParaRPr lang="en-US" dirty="0"/>
          </a:p>
        </p:txBody>
      </p:sp>
      <p:sp>
        <p:nvSpPr>
          <p:cNvPr id="3" name="Subtitle 2"/>
          <p:cNvSpPr>
            <a:spLocks noGrp="1"/>
          </p:cNvSpPr>
          <p:nvPr>
            <p:ph type="subTitle" idx="1"/>
          </p:nvPr>
        </p:nvSpPr>
        <p:spPr/>
        <p:txBody>
          <a:bodyPr/>
          <a:lstStyle/>
          <a:p>
            <a:r>
              <a:rPr lang="en-US" dirty="0" smtClean="0"/>
              <a:t>                                                                        Dr. </a:t>
            </a:r>
            <a:r>
              <a:rPr lang="en-US" dirty="0" err="1" smtClean="0"/>
              <a:t>Pradeep.J.Jha</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30</a:t>
            </a:fld>
            <a:endParaRPr lang="en-US"/>
          </a:p>
        </p:txBody>
      </p:sp>
    </p:spTree>
    <p:extLst>
      <p:ext uri="{BB962C8B-B14F-4D97-AF65-F5344CB8AC3E}">
        <p14:creationId xmlns:p14="http://schemas.microsoft.com/office/powerpoint/2010/main" val="3244509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8635"/>
          </a:xfrm>
        </p:spPr>
        <p:txBody>
          <a:bodyPr>
            <a:normAutofit/>
          </a:bodyPr>
          <a:lstStyle/>
          <a:p>
            <a:r>
              <a:rPr lang="en-US" sz="2800" dirty="0" smtClean="0"/>
              <a:t>LALP PART 2.1</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741680"/>
                <a:ext cx="11551920" cy="5943600"/>
              </a:xfrm>
            </p:spPr>
            <p:txBody>
              <a:bodyPr/>
              <a:lstStyle/>
              <a:p>
                <a:r>
                  <a:rPr lang="en-US" dirty="0" smtClean="0"/>
                  <a:t>Subspace:</a:t>
                </a:r>
              </a:p>
              <a:p>
                <a:r>
                  <a:rPr lang="en-US" dirty="0" smtClean="0"/>
                  <a:t>Let V be space of a vector space. Let + and . Be the two binary operations defined on it. Let V be defined on the set R of real numbers. Let S be a subset of V. If the set S itself is a vector space itself.  In this case the set ‘S’ is called a subspace of V.</a:t>
                </a:r>
              </a:p>
              <a:p>
                <a:r>
                  <a:rPr lang="en-US" dirty="0" smtClean="0"/>
                  <a:t>A non-empty subset S of the vector space V. is a subspace of V if and only if the following conditions are satisfied. (1) for x, and y of S , x + y is also in S. and (2) for x of S, and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𝑎𝑛𝑦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𝑟𝑒𝑎𝑙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𝑛𝑢𝑚𝑏𝑒𝑟</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𝑤𝑒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h𝑎𝑣𝑒</m:t>
                    </m:r>
                    <m:r>
                      <a:rPr lang="en-US" b="0" i="1" smtClean="0">
                        <a:latin typeface="Cambria Math" panose="02040503050406030204" pitchFamily="18" charset="0"/>
                        <a:ea typeface="Cambria Math" panose="02040503050406030204" pitchFamily="18" charset="0"/>
                      </a:rPr>
                      <m:t> </m:t>
                    </m:r>
                  </m:oMath>
                </a14:m>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x also in S.</a:t>
                </a:r>
              </a:p>
              <a:p>
                <a:r>
                  <a:rPr lang="en-US" dirty="0" smtClean="0"/>
                  <a:t>The set S = {</a:t>
                </a:r>
                <a:r>
                  <a:rPr lang="el-GR" dirty="0" smtClean="0"/>
                  <a:t>ϴ</a:t>
                </a:r>
                <a:r>
                  <a:rPr lang="en-US" dirty="0" smtClean="0"/>
                  <a:t> } and S = V, both are also  subspace of V. These are called improper subspace of V.</a:t>
                </a:r>
              </a:p>
              <a:p>
                <a:r>
                  <a:rPr lang="en-US" dirty="0" smtClean="0"/>
                  <a:t>Illustation-1 Let U1= { (a1,a2,a3)| a1-2a2+a3 = 0 }, is it a </a:t>
                </a:r>
                <a:r>
                  <a:rPr lang="en-US" dirty="0" err="1" smtClean="0"/>
                  <a:t>subpaceof</a:t>
                </a:r>
                <a:r>
                  <a:rPr lang="en-US" dirty="0" smtClean="0"/>
                  <a:t> R</a:t>
                </a:r>
                <a:r>
                  <a:rPr lang="en-US" baseline="30000" dirty="0" smtClean="0"/>
                  <a:t>3</a:t>
                </a:r>
                <a:r>
                  <a:rPr lang="en-US" baseline="30000" dirty="0"/>
                  <a:t> </a:t>
                </a:r>
                <a:r>
                  <a:rPr lang="en-US" dirty="0" smtClean="0"/>
                  <a:t> ?</a:t>
                </a:r>
              </a:p>
              <a:p>
                <a:r>
                  <a:rPr lang="en-US" dirty="0" smtClean="0"/>
                  <a:t> a1, a2, and a3 are real numbers.</a:t>
                </a: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741680"/>
                <a:ext cx="11551920" cy="5943600"/>
              </a:xfrm>
              <a:blipFill>
                <a:blip r:embed="rId2"/>
                <a:stretch>
                  <a:fillRect l="-950" t="-1744" r="-153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31</a:t>
            </a:fld>
            <a:endParaRPr lang="en-US"/>
          </a:p>
        </p:txBody>
      </p:sp>
    </p:spTree>
    <p:extLst>
      <p:ext uri="{BB962C8B-B14F-4D97-AF65-F5344CB8AC3E}">
        <p14:creationId xmlns:p14="http://schemas.microsoft.com/office/powerpoint/2010/main" val="1151509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18795"/>
          </a:xfrm>
        </p:spPr>
        <p:txBody>
          <a:bodyPr>
            <a:normAutofit/>
          </a:bodyPr>
          <a:lstStyle/>
          <a:p>
            <a:r>
              <a:rPr lang="en-US" sz="2800" dirty="0" smtClean="0"/>
              <a:t>LALP PART 2.3</a:t>
            </a:r>
            <a:endParaRPr lang="en-US" sz="2800" dirty="0"/>
          </a:p>
        </p:txBody>
      </p:sp>
      <p:sp>
        <p:nvSpPr>
          <p:cNvPr id="3" name="Content Placeholder 2"/>
          <p:cNvSpPr>
            <a:spLocks noGrp="1"/>
          </p:cNvSpPr>
          <p:nvPr>
            <p:ph idx="1"/>
          </p:nvPr>
        </p:nvSpPr>
        <p:spPr>
          <a:xfrm>
            <a:off x="274320" y="883920"/>
            <a:ext cx="11592560" cy="5699760"/>
          </a:xfrm>
        </p:spPr>
        <p:txBody>
          <a:bodyPr/>
          <a:lstStyle/>
          <a:p>
            <a:pPr marL="0" indent="0">
              <a:buNone/>
            </a:pPr>
            <a:r>
              <a:rPr lang="en-US" dirty="0"/>
              <a:t> </a:t>
            </a:r>
            <a:r>
              <a:rPr lang="en-US" dirty="0" smtClean="0"/>
              <a:t>Facts:</a:t>
            </a:r>
          </a:p>
          <a:p>
            <a:pPr marL="0" indent="0">
              <a:buNone/>
            </a:pPr>
            <a:r>
              <a:rPr lang="en-US" dirty="0" smtClean="0"/>
              <a:t> 1  </a:t>
            </a:r>
            <a:r>
              <a:rPr lang="en-US" dirty="0"/>
              <a:t>T</a:t>
            </a:r>
            <a:r>
              <a:rPr lang="en-US" dirty="0" smtClean="0"/>
              <a:t>hat two vectors of R</a:t>
            </a:r>
            <a:r>
              <a:rPr lang="en-US" baseline="30000" dirty="0" smtClean="0"/>
              <a:t>2</a:t>
            </a:r>
            <a:r>
              <a:rPr lang="en-US" dirty="0" smtClean="0"/>
              <a:t> can be linearly independent or dependent. This </a:t>
            </a:r>
          </a:p>
          <a:p>
            <a:pPr marL="0" indent="0">
              <a:buNone/>
            </a:pPr>
            <a:r>
              <a:rPr lang="en-US" dirty="0"/>
              <a:t> </a:t>
            </a:r>
            <a:r>
              <a:rPr lang="en-US" dirty="0" smtClean="0"/>
              <a:t>    depends on condition of independency or dependency. S1= { (1,2), (3,4) },</a:t>
            </a:r>
          </a:p>
          <a:p>
            <a:pPr marL="0" indent="0">
              <a:buNone/>
            </a:pPr>
            <a:r>
              <a:rPr lang="en-US" dirty="0"/>
              <a:t> </a:t>
            </a:r>
            <a:r>
              <a:rPr lang="en-US" dirty="0" smtClean="0"/>
              <a:t>    S2 ={(1,0), (0,1)}, S3 = { (3,-4), (2,6), S4 ={ (5, 15), (1,3)}, which are L.D ?  </a:t>
            </a:r>
          </a:p>
          <a:p>
            <a:pPr marL="514350" indent="-514350">
              <a:buAutoNum type="arabicPlain" startAt="2"/>
            </a:pPr>
            <a:r>
              <a:rPr lang="en-US" dirty="0" smtClean="0"/>
              <a:t>More than two </a:t>
            </a:r>
            <a:r>
              <a:rPr lang="en-US" dirty="0" err="1" smtClean="0"/>
              <a:t>diferent</a:t>
            </a:r>
            <a:r>
              <a:rPr lang="en-US" dirty="0" smtClean="0"/>
              <a:t> vectors of R</a:t>
            </a:r>
            <a:r>
              <a:rPr lang="en-US" baseline="30000" dirty="0" smtClean="0"/>
              <a:t>2</a:t>
            </a:r>
            <a:r>
              <a:rPr lang="en-US" dirty="0" smtClean="0"/>
              <a:t> are linearly dependent if any two of them are linearly independent. E.g. { (1,2), (3,4), (1,7)} are linearly dependent as any two of them are linearly independent. S2 = { (3,4) ,(2,4) , (5,-7)} are linearly dependent[</a:t>
            </a:r>
            <a:r>
              <a:rPr lang="en-US" dirty="0"/>
              <a:t>(3,4) </a:t>
            </a:r>
            <a:r>
              <a:rPr lang="en-US" dirty="0" smtClean="0"/>
              <a:t>= c1(2,4</a:t>
            </a:r>
            <a:r>
              <a:rPr lang="en-US" dirty="0"/>
              <a:t>) </a:t>
            </a:r>
            <a:r>
              <a:rPr lang="en-US" dirty="0" smtClean="0"/>
              <a:t>+ c2 </a:t>
            </a:r>
            <a:r>
              <a:rPr lang="en-US" dirty="0"/>
              <a:t>(5,-7</a:t>
            </a:r>
            <a:r>
              <a:rPr lang="en-US" dirty="0" smtClean="0"/>
              <a:t>) ; we can find c1 and c2 which are other than zero.</a:t>
            </a:r>
          </a:p>
          <a:p>
            <a:pPr marL="514350" indent="-514350">
              <a:buAutoNum type="arabicPlain" startAt="2"/>
            </a:pPr>
            <a:r>
              <a:rPr lang="en-US" dirty="0" smtClean="0"/>
              <a:t>In the same way we can state for the vectors of R</a:t>
            </a:r>
            <a:r>
              <a:rPr lang="en-US" baseline="30000" dirty="0" smtClean="0"/>
              <a:t>3</a:t>
            </a:r>
            <a:r>
              <a:rPr lang="en-US" dirty="0" smtClean="0"/>
              <a:t>.</a:t>
            </a:r>
          </a:p>
          <a:p>
            <a:pPr marL="514350" indent="-514350">
              <a:buAutoNum type="arabicPlain" startAt="2"/>
            </a:pPr>
            <a:r>
              <a:rPr lang="en-US" dirty="0" smtClean="0"/>
              <a:t>A Basis is a set of basic vectors. Standard basic vectors are { (1,0), (0,1)}</a:t>
            </a:r>
          </a:p>
          <a:p>
            <a:pPr marL="514350" indent="-514350">
              <a:buAutoNum type="arabicPlain" startAt="2"/>
            </a:pPr>
            <a:r>
              <a:rPr lang="en-US" dirty="0" smtClean="0"/>
              <a:t>(6,8) = 6(1,0) + 8 (0,1)= 6i + 8j, |</a:t>
            </a:r>
            <a:r>
              <a:rPr lang="en-US" dirty="0" err="1" smtClean="0"/>
              <a:t>i</a:t>
            </a:r>
            <a:r>
              <a:rPr lang="en-US" dirty="0" smtClean="0"/>
              <a:t>| = |j| =1</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32</a:t>
            </a:fld>
            <a:endParaRPr lang="en-US"/>
          </a:p>
        </p:txBody>
      </p:sp>
    </p:spTree>
    <p:extLst>
      <p:ext uri="{BB962C8B-B14F-4D97-AF65-F5344CB8AC3E}">
        <p14:creationId xmlns:p14="http://schemas.microsoft.com/office/powerpoint/2010/main" val="1825927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144" y="914400"/>
                <a:ext cx="11404314" cy="5599416"/>
              </a:xfrm>
            </p:spPr>
            <p:txBody>
              <a:bodyPr/>
              <a:lstStyle/>
              <a:p>
                <a:r>
                  <a:rPr lang="en-US" dirty="0" smtClean="0"/>
                  <a:t>For x1, and x2 of u1 and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𝑎𝑛𝑑</m:t>
                    </m:r>
                  </m:oMath>
                </a14:m>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smtClean="0"/>
                  <a:t> numbers linear combination  </a:t>
                </a:r>
              </a:p>
              <a:p>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x1 +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x2 =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r>
                  <a:rPr lang="en-US" dirty="0" smtClean="0"/>
                  <a:t>a1,a2,a3) +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(y1, y2,y3)} has property that </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 (a1-2a2+a3) =0 and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 ( y1- 2y2+y3 ) = 0 given property</a:t>
                </a:r>
              </a:p>
              <a:p>
                <a:r>
                  <a:rPr lang="en-US" dirty="0" smtClean="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r>
                  <a:rPr lang="en-US" dirty="0" smtClean="0"/>
                  <a:t>a1,a2,a3) +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(y1, y2,y3)} = {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a1 ,</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r>
                      <a:rPr lang="en-US" b="0" i="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a14:m>
                <a:r>
                  <a:rPr lang="en-US" dirty="0" smtClean="0"/>
                  <a:t>a3) +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y1 ,</a:t>
                </a:r>
                <a:r>
                  <a:rPr lang="en-US" b="0" dirty="0" smtClean="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y2,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y3)}</a:t>
                </a:r>
              </a:p>
              <a:p>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a1 +</a:t>
                </a:r>
                <a:r>
                  <a:rPr lang="en-US" b="0" dirty="0" smtClean="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y1, </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r>
                      <a:rPr lang="en-US" b="0" i="0" smtClean="0">
                        <a:latin typeface="Cambria Math" panose="02040503050406030204" pitchFamily="18" charset="0"/>
                        <a:ea typeface="Cambria Math" panose="02040503050406030204" pitchFamily="18" charset="0"/>
                      </a:rPr>
                      <m:t>2</m:t>
                    </m:r>
                  </m:oMath>
                </a14:m>
                <a:r>
                  <a:rPr lang="en-US" dirty="0" smtClean="0"/>
                  <a:t>+</a:t>
                </a:r>
                <a:r>
                  <a:rPr lang="en-US" b="0" dirty="0" smtClean="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y2 ,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a3 +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y3)} has the same </a:t>
                </a:r>
                <a:r>
                  <a:rPr lang="en-US" dirty="0" err="1" smtClean="0"/>
                  <a:t>poperty</a:t>
                </a:r>
                <a:r>
                  <a:rPr lang="en-US" dirty="0" smtClean="0"/>
                  <a:t> that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a1 +</a:t>
                </a:r>
                <a:r>
                  <a:rPr lang="en-US" b="0" dirty="0" smtClean="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y1 – 2 (</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r>
                      <a:rPr lang="en-US" b="0" i="0" smtClean="0">
                        <a:latin typeface="Cambria Math" panose="02040503050406030204" pitchFamily="18" charset="0"/>
                        <a:ea typeface="Cambria Math" panose="02040503050406030204" pitchFamily="18" charset="0"/>
                      </a:rPr>
                      <m:t>2</m:t>
                    </m:r>
                  </m:oMath>
                </a14:m>
                <a:r>
                  <a:rPr lang="en-US" dirty="0" smtClean="0"/>
                  <a:t>+</a:t>
                </a:r>
                <a:r>
                  <a:rPr lang="en-US" b="0" dirty="0" smtClean="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y2) +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a3 +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y3 =0 </a:t>
                </a:r>
                <a:r>
                  <a:rPr lang="en-US" dirty="0" err="1" smtClean="0"/>
                  <a:t>whch</a:t>
                </a:r>
                <a:r>
                  <a:rPr lang="en-US" dirty="0" smtClean="0"/>
                  <a:t> is always true as it can be written as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 (a1-2a2+a3) +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 ( y1- 2y2+y3 ) =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(0) +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smtClean="0"/>
                  <a:t>(0) = 0 +0 = 0</a:t>
                </a:r>
              </a:p>
              <a:p>
                <a:r>
                  <a:rPr lang="en-US" dirty="0" smtClean="0"/>
                  <a:t>Hence the set u1 with the given </a:t>
                </a:r>
                <a:r>
                  <a:rPr lang="en-US" dirty="0" err="1" smtClean="0"/>
                  <a:t>poperty</a:t>
                </a:r>
                <a:r>
                  <a:rPr lang="en-US" dirty="0" smtClean="0"/>
                  <a:t> is a subspace of R</a:t>
                </a:r>
                <a:r>
                  <a:rPr lang="en-US" baseline="30000" dirty="0" smtClean="0"/>
                  <a:t>3</a:t>
                </a:r>
                <a:r>
                  <a:rPr lang="en-US" dirty="0" smtClean="0"/>
                  <a:t>  = 0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144" y="914400"/>
                <a:ext cx="11404314" cy="5599416"/>
              </a:xfrm>
              <a:blipFill>
                <a:blip r:embed="rId2"/>
                <a:stretch>
                  <a:fillRect l="-962" t="-1741"/>
                </a:stretch>
              </a:blipFill>
            </p:spPr>
            <p:txBody>
              <a:bodyPr/>
              <a:lstStyle/>
              <a:p>
                <a:r>
                  <a:rPr lang="en-US">
                    <a:noFill/>
                  </a:rPr>
                  <a:t> </a:t>
                </a:r>
              </a:p>
            </p:txBody>
          </p:sp>
        </mc:Fallback>
      </mc:AlternateContent>
      <p:sp>
        <p:nvSpPr>
          <p:cNvPr id="4" name="Title 3"/>
          <p:cNvSpPr>
            <a:spLocks noGrp="1"/>
          </p:cNvSpPr>
          <p:nvPr>
            <p:ph type="title"/>
          </p:nvPr>
        </p:nvSpPr>
        <p:spPr>
          <a:xfrm>
            <a:off x="838200" y="365125"/>
            <a:ext cx="10515600" cy="549275"/>
          </a:xfrm>
        </p:spPr>
        <p:txBody>
          <a:bodyPr>
            <a:normAutofit/>
          </a:bodyPr>
          <a:lstStyle/>
          <a:p>
            <a:r>
              <a:rPr lang="en-US" sz="2800" dirty="0" smtClean="0"/>
              <a:t>LALP PART 2.2</a:t>
            </a:r>
            <a:endParaRPr lang="en-US" sz="2800" dirty="0"/>
          </a:p>
        </p:txBody>
      </p:sp>
      <p:sp>
        <p:nvSpPr>
          <p:cNvPr id="2" name="Slide Number Placeholder 1"/>
          <p:cNvSpPr>
            <a:spLocks noGrp="1"/>
          </p:cNvSpPr>
          <p:nvPr>
            <p:ph type="sldNum" sz="quarter" idx="12"/>
          </p:nvPr>
        </p:nvSpPr>
        <p:spPr/>
        <p:txBody>
          <a:bodyPr/>
          <a:lstStyle/>
          <a:p>
            <a:fld id="{E7DE1435-65CC-43DB-90FE-CEFBCA305A4E}" type="slidenum">
              <a:rPr lang="en-US" smtClean="0"/>
              <a:t>33</a:t>
            </a:fld>
            <a:endParaRPr lang="en-US"/>
          </a:p>
        </p:txBody>
      </p:sp>
    </p:spTree>
    <p:extLst>
      <p:ext uri="{BB962C8B-B14F-4D97-AF65-F5344CB8AC3E}">
        <p14:creationId xmlns:p14="http://schemas.microsoft.com/office/powerpoint/2010/main" val="2676031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8955"/>
          </a:xfrm>
        </p:spPr>
        <p:txBody>
          <a:bodyPr>
            <a:normAutofit/>
          </a:bodyPr>
          <a:lstStyle/>
          <a:p>
            <a:r>
              <a:rPr lang="en-US" sz="2800" dirty="0" smtClean="0"/>
              <a:t>LALP PART 2.4</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5440" y="894080"/>
                <a:ext cx="11531600" cy="5730240"/>
              </a:xfrm>
            </p:spPr>
            <p:txBody>
              <a:bodyPr>
                <a:normAutofit fontScale="92500"/>
              </a:bodyPr>
              <a:lstStyle/>
              <a:p>
                <a:r>
                  <a:rPr lang="en-US" dirty="0" smtClean="0"/>
                  <a:t>Facts</a:t>
                </a:r>
              </a:p>
              <a:p>
                <a:r>
                  <a:rPr lang="en-US" b="1" dirty="0" smtClean="0"/>
                  <a:t>4:</a:t>
                </a:r>
                <a:r>
                  <a:rPr lang="en-US" dirty="0" smtClean="0"/>
                  <a:t>  Any two </a:t>
                </a:r>
                <a:r>
                  <a:rPr lang="en-US" b="1" dirty="0" smtClean="0"/>
                  <a:t>L. independent</a:t>
                </a:r>
                <a:r>
                  <a:rPr lang="en-US" dirty="0" smtClean="0"/>
                  <a:t> vectors of R</a:t>
                </a:r>
                <a:r>
                  <a:rPr lang="en-US" baseline="30000" dirty="0" smtClean="0"/>
                  <a:t>2</a:t>
                </a:r>
                <a:r>
                  <a:rPr lang="en-US" dirty="0" smtClean="0"/>
                  <a:t> form a </a:t>
                </a:r>
                <a:r>
                  <a:rPr lang="en-US" b="1" dirty="0" smtClean="0"/>
                  <a:t>basis </a:t>
                </a:r>
                <a:r>
                  <a:rPr lang="en-US" dirty="0" smtClean="0"/>
                  <a:t>of R</a:t>
                </a:r>
                <a:r>
                  <a:rPr lang="en-US" baseline="30000" dirty="0" smtClean="0"/>
                  <a:t>2</a:t>
                </a:r>
                <a:r>
                  <a:rPr lang="en-US" dirty="0" smtClean="0"/>
                  <a:t>  Any other vector of </a:t>
                </a:r>
              </a:p>
              <a:p>
                <a:r>
                  <a:rPr lang="en-US" dirty="0"/>
                  <a:t> </a:t>
                </a:r>
                <a:r>
                  <a:rPr lang="en-US" dirty="0" smtClean="0"/>
                  <a:t>R</a:t>
                </a:r>
                <a:r>
                  <a:rPr lang="en-US" baseline="30000" dirty="0" smtClean="0"/>
                  <a:t>2 </a:t>
                </a:r>
                <a:r>
                  <a:rPr lang="en-US" dirty="0" smtClean="0"/>
                  <a:t> can be represented by linear combination of these two vectors.</a:t>
                </a:r>
              </a:p>
              <a:p>
                <a:r>
                  <a:rPr lang="en-US" dirty="0" smtClean="0"/>
                  <a:t>S1 = {(2,5), ( 1,4)} ; these are linearly </a:t>
                </a:r>
                <a:r>
                  <a:rPr lang="en-US" dirty="0" err="1" smtClean="0"/>
                  <a:t>indep</a:t>
                </a:r>
                <a:r>
                  <a:rPr lang="en-US" dirty="0" smtClean="0"/>
                  <a:t>.  Say there is a vector (-2,7) of R</a:t>
                </a:r>
                <a:r>
                  <a:rPr lang="en-US" baseline="30000" dirty="0" smtClean="0"/>
                  <a:t>2</a:t>
                </a:r>
                <a:endParaRPr lang="en-US" dirty="0" smtClean="0"/>
              </a:p>
              <a:p>
                <a:r>
                  <a:rPr lang="en-US" dirty="0" smtClean="0"/>
                  <a:t>Now, (-2,7) = c1(2,5) + c2(1,4) and so -2 = 2c1 + 1c2,  7 = 5c1 + 4c2, We can solve these two equations for non zero c1 and c2. </a:t>
                </a:r>
                <a:endParaRPr lang="en-US" dirty="0"/>
              </a:p>
              <a:p>
                <a:r>
                  <a:rPr lang="en-US" dirty="0" smtClean="0"/>
                  <a:t>It means that any vector of R</a:t>
                </a:r>
                <a:r>
                  <a:rPr lang="en-US" baseline="30000" dirty="0" smtClean="0"/>
                  <a:t>2</a:t>
                </a:r>
                <a:r>
                  <a:rPr lang="en-US" dirty="0" smtClean="0"/>
                  <a:t> can be constructed with these two vectors of S1.</a:t>
                </a:r>
              </a:p>
              <a:p>
                <a:r>
                  <a:rPr lang="en-US" dirty="0" smtClean="0"/>
                  <a:t>S1 is a basis. The set , denoted as </a:t>
                </a:r>
                <a:r>
                  <a:rPr lang="en-US" b="1" dirty="0"/>
                  <a:t>B</a:t>
                </a:r>
                <a:r>
                  <a:rPr lang="en-US" b="1" dirty="0" smtClean="0"/>
                  <a:t>1=</a:t>
                </a:r>
                <a:r>
                  <a:rPr lang="en-US" dirty="0" smtClean="0"/>
                  <a:t> { (1,0) , (0,1)} is a basis– standard basis of R</a:t>
                </a:r>
                <a:r>
                  <a:rPr lang="en-US" baseline="30000" dirty="0" smtClean="0"/>
                  <a:t>2.</a:t>
                </a:r>
                <a:endParaRPr lang="en-US" dirty="0" smtClean="0"/>
              </a:p>
              <a:p>
                <a:r>
                  <a:rPr lang="en-US" b="1" dirty="0" smtClean="0"/>
                  <a:t>5 : Linear Span: The set of all possible combinations like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x1 +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smtClean="0"/>
                  <a:t>x2 or </a:t>
                </a:r>
              </a:p>
              <a:p>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x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𝛽</m:t>
                    </m:r>
                    <m:r>
                      <m:rPr>
                        <m:sty m:val="p"/>
                      </m:rPr>
                      <a:rPr lang="en-US" b="0" i="0" smtClean="0">
                        <a:latin typeface="Cambria Math" panose="02040503050406030204" pitchFamily="18" charset="0"/>
                        <a:ea typeface="Cambria Math" panose="02040503050406030204" pitchFamily="18" charset="0"/>
                      </a:rPr>
                      <m:t>y</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for</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and</m:t>
                    </m:r>
                    <m:r>
                      <m:rPr>
                        <m:nor/>
                      </m:rPr>
                      <a:rPr lang="en-US" dirty="0"/>
                      <m:t> </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𝑟𝑒𝑎𝑙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𝑛𝑢𝑚𝑏𝑒𝑟𝑠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𝑐𝑎𝑙𝑙𝑒𝑑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𝒍𝒊𝒏𝒆𝒂𝒓</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𝒔𝒑𝒂𝒏</m:t>
                    </m:r>
                  </m:oMath>
                </a14:m>
                <a:r>
                  <a:rPr lang="en-US" b="1" dirty="0" smtClean="0"/>
                  <a:t>.</a:t>
                </a:r>
              </a:p>
              <a:p>
                <a:r>
                  <a:rPr lang="en-US" b="1" dirty="0" smtClean="0"/>
                  <a:t>This is denoted as [s]. </a:t>
                </a:r>
              </a:p>
              <a:p>
                <a:r>
                  <a:rPr lang="en-US" dirty="0" smtClean="0"/>
                  <a:t> </a:t>
                </a:r>
                <a:r>
                  <a:rPr lang="en-US" baseline="30000" dirty="0" smtClean="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5440" y="894080"/>
                <a:ext cx="11531600" cy="5730240"/>
              </a:xfrm>
              <a:blipFill>
                <a:blip r:embed="rId2"/>
                <a:stretch>
                  <a:fillRect l="-846" t="-1702" b="-53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34</a:t>
            </a:fld>
            <a:endParaRPr lang="en-US"/>
          </a:p>
        </p:txBody>
      </p:sp>
    </p:spTree>
    <p:extLst>
      <p:ext uri="{BB962C8B-B14F-4D97-AF65-F5344CB8AC3E}">
        <p14:creationId xmlns:p14="http://schemas.microsoft.com/office/powerpoint/2010/main" val="3712172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47675"/>
          </a:xfrm>
        </p:spPr>
        <p:txBody>
          <a:bodyPr>
            <a:noAutofit/>
          </a:bodyPr>
          <a:lstStyle/>
          <a:p>
            <a:r>
              <a:rPr lang="en-US" sz="2800" dirty="0" smtClean="0"/>
              <a:t>LALP 2.5 </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480" y="812800"/>
                <a:ext cx="11643360" cy="5811520"/>
              </a:xfrm>
            </p:spPr>
            <p:txBody>
              <a:bodyPr/>
              <a:lstStyle/>
              <a:p>
                <a:r>
                  <a:rPr lang="en-US" dirty="0" smtClean="0"/>
                  <a:t>Vectors of the basis are called </a:t>
                </a:r>
                <a:r>
                  <a:rPr lang="en-US" b="1" dirty="0" smtClean="0"/>
                  <a:t>basic vectors. One </a:t>
                </a:r>
                <a:r>
                  <a:rPr lang="en-US" dirty="0" smtClean="0"/>
                  <a:t>can obtain any vector of R</a:t>
                </a:r>
                <a:r>
                  <a:rPr lang="en-US" baseline="30000" dirty="0" smtClean="0"/>
                  <a:t>2</a:t>
                </a:r>
                <a:r>
                  <a:rPr lang="en-US" dirty="0" smtClean="0"/>
                  <a:t> or R</a:t>
                </a:r>
                <a:r>
                  <a:rPr lang="en-US" baseline="30000" dirty="0" smtClean="0"/>
                  <a:t>3 </a:t>
                </a:r>
              </a:p>
              <a:p>
                <a:r>
                  <a:rPr lang="en-US" b="1" dirty="0" smtClean="0"/>
                  <a:t>B2=</a:t>
                </a:r>
                <a:r>
                  <a:rPr lang="en-US" dirty="0" smtClean="0"/>
                  <a:t> </a:t>
                </a:r>
                <a:r>
                  <a:rPr lang="en-US" dirty="0"/>
                  <a:t>{ (</a:t>
                </a:r>
                <a:r>
                  <a:rPr lang="en-US" dirty="0" smtClean="0"/>
                  <a:t>1,0,0) </a:t>
                </a:r>
                <a:r>
                  <a:rPr lang="en-US" dirty="0"/>
                  <a:t>, (</a:t>
                </a:r>
                <a:r>
                  <a:rPr lang="en-US" dirty="0" smtClean="0"/>
                  <a:t>0,1,0), ( 0,0,1)} is a standard basis of R</a:t>
                </a:r>
                <a:r>
                  <a:rPr lang="en-US" baseline="30000" dirty="0" smtClean="0"/>
                  <a:t>3</a:t>
                </a:r>
                <a:r>
                  <a:rPr lang="en-US" dirty="0" smtClean="0"/>
                  <a:t>.</a:t>
                </a:r>
              </a:p>
              <a:p>
                <a:r>
                  <a:rPr lang="en-US" dirty="0" smtClean="0"/>
                  <a:t>(</a:t>
                </a:r>
                <a:r>
                  <a:rPr lang="en-US" dirty="0" err="1" smtClean="0"/>
                  <a:t>p,q,r</a:t>
                </a:r>
                <a:r>
                  <a:rPr lang="en-US" dirty="0" smtClean="0"/>
                  <a:t>) = p (1,0,0) + q (0,1,0) + r(0,0,1) for real values </a:t>
                </a:r>
                <a:r>
                  <a:rPr lang="en-US" dirty="0" err="1" smtClean="0"/>
                  <a:t>p,q</a:t>
                </a:r>
                <a:r>
                  <a:rPr lang="en-US" dirty="0" smtClean="0"/>
                  <a:t> and r.</a:t>
                </a:r>
              </a:p>
              <a:p>
                <a:r>
                  <a:rPr lang="en-US" dirty="0" smtClean="0"/>
                  <a:t>Remember that vectors of basis are </a:t>
                </a:r>
              </a:p>
              <a:p>
                <a:r>
                  <a:rPr lang="en-US" dirty="0" smtClean="0"/>
                  <a:t>(1) linearly independent  </a:t>
                </a:r>
              </a:p>
              <a:p>
                <a:r>
                  <a:rPr lang="en-US" dirty="0" smtClean="0"/>
                  <a:t>(2) They span the given vector space.</a:t>
                </a:r>
              </a:p>
              <a:p>
                <a:r>
                  <a:rPr lang="en-US" dirty="0" smtClean="0"/>
                  <a:t>Example: Show that the vector (1,2,3)belongs to [(2,1,0),(3,0,1), (-2,5,0)]</a:t>
                </a:r>
              </a:p>
              <a:p>
                <a:r>
                  <a:rPr lang="en-US" dirty="0" smtClean="0"/>
                  <a:t>But does not belong to {(2,1,0),(-2,-1,0),(-2,5,0)}</a:t>
                </a:r>
              </a:p>
              <a:p>
                <a:r>
                  <a:rPr lang="en-US" dirty="0"/>
                  <a:t>(1,2,3</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 </a:t>
                </a:r>
                <a14:m>
                  <m:oMath xmlns:m="http://schemas.openxmlformats.org/officeDocument/2006/math">
                    <m:r>
                      <a:rPr lang="en-US" i="1" dirty="0" smtClean="0">
                        <a:latin typeface="Cambria Math" panose="02040503050406030204" pitchFamily="18" charset="0"/>
                        <a:ea typeface="Cambria Math" panose="02040503050406030204" pitchFamily="18" charset="0"/>
                      </a:rPr>
                      <m:t>𝛼</m:t>
                    </m:r>
                    <m:r>
                      <m:rPr>
                        <m:nor/>
                      </m:rPr>
                      <a:rPr lang="en-US" dirty="0"/>
                      <m:t>(2,1,0)</m:t>
                    </m:r>
                  </m:oMath>
                </a14:m>
                <a:r>
                  <a:rPr lang="en-US" dirty="0" smtClean="0"/>
                  <a:t>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r>
                      <m:rPr>
                        <m:nor/>
                      </m:rPr>
                      <a:rPr lang="en-US" dirty="0"/>
                      <m:t>(3,0,1)</m:t>
                    </m:r>
                  </m:oMath>
                </a14:m>
                <a:r>
                  <a:rPr lang="en-US" dirty="0" smtClean="0"/>
                  <a:t>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dirty="0"/>
                      <m:t>(−2,5,0)</m:t>
                    </m:r>
                  </m:oMath>
                </a14:m>
                <a:r>
                  <a:rPr lang="en-US" dirty="0" smtClean="0"/>
                  <a:t> ; find </a:t>
                </a:r>
                <a14:m>
                  <m:oMath xmlns:m="http://schemas.openxmlformats.org/officeDocument/2006/math">
                    <m:r>
                      <a:rPr lang="en-US" i="1" dirty="0">
                        <a:latin typeface="Cambria Math" panose="02040503050406030204" pitchFamily="18" charset="0"/>
                        <a:ea typeface="Cambria Math" panose="02040503050406030204" pitchFamily="18" charset="0"/>
                      </a:rPr>
                      <m:t>𝛼</m:t>
                    </m:r>
                  </m:oMath>
                </a14:m>
                <a:r>
                  <a:rPr lang="en-US" dirty="0" smtClean="0"/>
                  <a:t>, </a:t>
                </a:r>
                <a14:m>
                  <m:oMath xmlns:m="http://schemas.openxmlformats.org/officeDocument/2006/math">
                    <m:r>
                      <a:rPr lang="en-US" i="1" dirty="0">
                        <a:latin typeface="Cambria Math" panose="02040503050406030204" pitchFamily="18" charset="0"/>
                        <a:ea typeface="Cambria Math" panose="02040503050406030204" pitchFamily="18" charset="0"/>
                      </a:rPr>
                      <m:t>𝛽</m:t>
                    </m:r>
                  </m:oMath>
                </a14:m>
                <a:r>
                  <a:rPr lang="en-US" dirty="0" smtClean="0"/>
                  <a:t>, and </a:t>
                </a:r>
                <a14:m>
                  <m:oMath xmlns:m="http://schemas.openxmlformats.org/officeDocument/2006/math">
                    <m:r>
                      <a:rPr lang="en-US" i="1" dirty="0">
                        <a:latin typeface="Cambria Math" panose="02040503050406030204" pitchFamily="18" charset="0"/>
                        <a:ea typeface="Cambria Math" panose="02040503050406030204" pitchFamily="18" charset="0"/>
                      </a:rPr>
                      <m:t>𝛾</m:t>
                    </m:r>
                    <m:r>
                      <a:rPr lang="en-US" b="0" i="1" dirty="0" smtClean="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𝛼</m:t>
                    </m:r>
                  </m:oMath>
                </a14:m>
                <a:r>
                  <a:rPr lang="en-US" dirty="0" smtClean="0"/>
                  <a:t> =9/2,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dirty="0" smtClean="0">
                        <a:latin typeface="Cambria Math" panose="02040503050406030204" pitchFamily="18" charset="0"/>
                        <a:ea typeface="Cambria Math" panose="02040503050406030204" pitchFamily="18" charset="0"/>
                      </a:rPr>
                      <m:t>=−3</m:t>
                    </m:r>
                  </m:oMath>
                </a14:m>
                <a:r>
                  <a:rPr lang="en-US" dirty="0"/>
                  <a:t>, and </a:t>
                </a:r>
                <a14:m>
                  <m:oMath xmlns:m="http://schemas.openxmlformats.org/officeDocument/2006/math">
                    <m:r>
                      <a:rPr lang="en-US" i="1" dirty="0">
                        <a:latin typeface="Cambria Math" panose="02040503050406030204" pitchFamily="18" charset="0"/>
                        <a:ea typeface="Cambria Math" panose="02040503050406030204" pitchFamily="18" charset="0"/>
                      </a:rPr>
                      <m:t>𝛾</m:t>
                    </m:r>
                  </m:oMath>
                </a14:m>
                <a:r>
                  <a:rPr lang="en-US" dirty="0" smtClean="0"/>
                  <a:t> =-1/2]</a:t>
                </a:r>
              </a:p>
              <a:p>
                <a:endParaRPr lang="en-US" dirty="0" smtClean="0"/>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480" y="812800"/>
                <a:ext cx="11643360" cy="5811520"/>
              </a:xfrm>
              <a:blipFill>
                <a:blip r:embed="rId2"/>
                <a:stretch>
                  <a:fillRect l="-942" t="-1677" r="-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35</a:t>
            </a:fld>
            <a:endParaRPr lang="en-US"/>
          </a:p>
        </p:txBody>
      </p:sp>
    </p:spTree>
    <p:extLst>
      <p:ext uri="{BB962C8B-B14F-4D97-AF65-F5344CB8AC3E}">
        <p14:creationId xmlns:p14="http://schemas.microsoft.com/office/powerpoint/2010/main" val="761047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17195"/>
          </a:xfrm>
        </p:spPr>
        <p:txBody>
          <a:bodyPr>
            <a:noAutofit/>
          </a:bodyPr>
          <a:lstStyle/>
          <a:p>
            <a:r>
              <a:rPr lang="en-US" sz="2800" dirty="0" smtClean="0"/>
              <a:t>LALP 2.6</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782320"/>
                <a:ext cx="11409680" cy="5811520"/>
              </a:xfrm>
            </p:spPr>
            <p:txBody>
              <a:bodyPr>
                <a:normAutofit lnSpcReduction="10000"/>
              </a:bodyPr>
              <a:lstStyle/>
              <a:p>
                <a:r>
                  <a:rPr lang="en-US" dirty="0" smtClean="0"/>
                  <a:t>Prove that  (1,2,3)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smtClean="0"/>
                  <a:t>(</a:t>
                </a:r>
                <a:r>
                  <a:rPr lang="en-US" dirty="0"/>
                  <a:t>2,1,0</a:t>
                </a:r>
                <a:r>
                  <a:rPr lang="en-US" dirty="0" smtClean="0"/>
                  <a:t>) + </a:t>
                </a:r>
                <a14:m>
                  <m:oMath xmlns:m="http://schemas.openxmlformats.org/officeDocument/2006/math">
                    <m:r>
                      <a:rPr lang="en-US" i="1" dirty="0">
                        <a:latin typeface="Cambria Math" panose="02040503050406030204" pitchFamily="18" charset="0"/>
                        <a:ea typeface="Cambria Math" panose="02040503050406030204" pitchFamily="18" charset="0"/>
                      </a:rPr>
                      <m:t>𝛽</m:t>
                    </m:r>
                  </m:oMath>
                </a14:m>
                <a:r>
                  <a:rPr lang="en-US" dirty="0" smtClean="0"/>
                  <a:t>(-2, -1,0) +</a:t>
                </a:r>
                <a:r>
                  <a:rPr lang="en-US" dirty="0">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𝛾</m:t>
                    </m:r>
                  </m:oMath>
                </a14:m>
                <a:r>
                  <a:rPr lang="en-US" dirty="0" smtClean="0"/>
                  <a:t>(2,5,0) </a:t>
                </a:r>
              </a:p>
              <a:p>
                <a:pPr marL="0" indent="0">
                  <a:buNone/>
                </a:pPr>
                <a:endParaRPr lang="en-US" dirty="0" smtClean="0"/>
              </a:p>
              <a:p>
                <a:r>
                  <a:rPr lang="en-US" dirty="0" smtClean="0"/>
                  <a:t>[ D = </a:t>
                </a:r>
                <a14:m>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5</m:t>
                              </m:r>
                            </m:e>
                          </m:mr>
                          <m:mr>
                            <m:e>
                              <m:r>
                                <a:rPr lang="en-US" b="0" i="1" smtClean="0">
                                  <a:latin typeface="Cambria Math" panose="02040503050406030204" pitchFamily="18" charset="0"/>
                                </a:rPr>
                                <m:t>0</m:t>
                              </m:r>
                            </m:e>
                          </m:mr>
                        </m:m>
                      </m:e>
                    </m:d>
                  </m:oMath>
                </a14:m>
                <a:r>
                  <a:rPr lang="en-US" dirty="0" smtClean="0"/>
                  <a:t> = 0 implies that the vectors are L.D. They cannot span the space.]</a:t>
                </a:r>
              </a:p>
              <a:p>
                <a:r>
                  <a:rPr lang="en-US" dirty="0" smtClean="0"/>
                  <a:t>A non-empty subset B of a vector space V is a basis of V if each vector of V can be uniquely expressed as a linear combination of vectors of V in a unique way.</a:t>
                </a:r>
              </a:p>
              <a:p>
                <a:r>
                  <a:rPr lang="en-US" dirty="0" smtClean="0"/>
                  <a:t>A subset B1 of vector space V, which properly contains B, then vectors of B1 are linearly dependent.</a:t>
                </a:r>
              </a:p>
              <a:p>
                <a:r>
                  <a:rPr lang="en-US" dirty="0" smtClean="0"/>
                  <a:t>Say B = { (1,4), (-2,5)} ---- Is it a basis?  Linearly </a:t>
                </a:r>
                <a:r>
                  <a:rPr lang="en-US" dirty="0" err="1" smtClean="0"/>
                  <a:t>ind.</a:t>
                </a:r>
                <a:r>
                  <a:rPr lang="en-US" dirty="0" smtClean="0"/>
                  <a:t> And span R</a:t>
                </a:r>
                <a:r>
                  <a:rPr lang="en-US" baseline="30000" dirty="0" smtClean="0"/>
                  <a:t>2</a:t>
                </a:r>
                <a:r>
                  <a:rPr lang="en-US" dirty="0" smtClean="0"/>
                  <a:t>.</a:t>
                </a:r>
              </a:p>
              <a:p>
                <a:r>
                  <a:rPr lang="en-US" dirty="0"/>
                  <a:t> </a:t>
                </a:r>
                <a:r>
                  <a:rPr lang="en-US" dirty="0" smtClean="0"/>
                  <a:t> B1 = { (1,4), (2,5), (5,-2)} i.e.</a:t>
                </a:r>
              </a:p>
              <a:p>
                <a:r>
                  <a:rPr lang="en-US" dirty="0" smtClean="0"/>
                  <a:t> B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𝐼𝑡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𝑚𝑒𝑎𝑛𝑠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𝑣𝑒𝑐𝑡𝑜𝑟𝑠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𝑎𝑟𝑒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782320"/>
                <a:ext cx="11409680" cy="5811520"/>
              </a:xfrm>
              <a:blipFill>
                <a:blip r:embed="rId2"/>
                <a:stretch>
                  <a:fillRect l="-962" t="-2306" r="-1015" b="-1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36</a:t>
            </a:fld>
            <a:endParaRPr lang="en-US"/>
          </a:p>
        </p:txBody>
      </p:sp>
    </p:spTree>
    <p:extLst>
      <p:ext uri="{BB962C8B-B14F-4D97-AF65-F5344CB8AC3E}">
        <p14:creationId xmlns:p14="http://schemas.microsoft.com/office/powerpoint/2010/main" val="3727775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7515"/>
          </a:xfrm>
        </p:spPr>
        <p:txBody>
          <a:bodyPr>
            <a:noAutofit/>
          </a:bodyPr>
          <a:lstStyle/>
          <a:p>
            <a:r>
              <a:rPr lang="en-US" sz="2800" dirty="0"/>
              <a:t>LALP </a:t>
            </a:r>
            <a:r>
              <a:rPr lang="en-US" sz="2800" dirty="0" smtClean="0"/>
              <a:t>2.7</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5760" y="802640"/>
                <a:ext cx="11541760" cy="5791200"/>
              </a:xfrm>
            </p:spPr>
            <p:txBody>
              <a:bodyPr>
                <a:normAutofit fontScale="25000" lnSpcReduction="20000"/>
              </a:bodyPr>
              <a:lstStyle/>
              <a:p>
                <a:r>
                  <a:rPr lang="en-US" sz="4400" dirty="0" smtClean="0"/>
                  <a:t>Dimension: </a:t>
                </a:r>
              </a:p>
              <a:p>
                <a:r>
                  <a:rPr lang="en-US" sz="8000" dirty="0" smtClean="0"/>
                  <a:t>Dimension of a vector space is the number that shows number of vectors in basis. Basis of R</a:t>
                </a:r>
                <a:r>
                  <a:rPr lang="en-US" sz="8000" baseline="30000" dirty="0" smtClean="0"/>
                  <a:t>2</a:t>
                </a:r>
                <a:r>
                  <a:rPr lang="en-US" sz="8000" dirty="0" smtClean="0"/>
                  <a:t> has two vectors in the basis and hence dimension of R</a:t>
                </a:r>
                <a:r>
                  <a:rPr lang="en-US" sz="8000" baseline="30000" dirty="0" smtClean="0"/>
                  <a:t>2</a:t>
                </a:r>
                <a:r>
                  <a:rPr lang="en-US" sz="8000" dirty="0" smtClean="0"/>
                  <a:t> is 2. In the same way dimension of R</a:t>
                </a:r>
                <a:r>
                  <a:rPr lang="en-US" sz="8000" baseline="30000" dirty="0" smtClean="0"/>
                  <a:t>3</a:t>
                </a:r>
                <a:r>
                  <a:rPr lang="en-US" sz="8000" dirty="0" smtClean="0"/>
                  <a:t> is = 3. </a:t>
                </a:r>
              </a:p>
              <a:p>
                <a:r>
                  <a:rPr lang="en-US" sz="8000" dirty="0" smtClean="0"/>
                  <a:t>These are finite dimensional vector spaces.</a:t>
                </a:r>
              </a:p>
              <a:p>
                <a:r>
                  <a:rPr lang="en-US" sz="8000" dirty="0" smtClean="0"/>
                  <a:t>Is the set { (1,4), (2,5), (1,7),(2,8)} of vectors linearly dependent? Explain.</a:t>
                </a:r>
              </a:p>
              <a:p>
                <a:r>
                  <a:rPr lang="en-US" sz="8000" dirty="0" smtClean="0"/>
                  <a:t>The set of all 2x2 matrices has the rank 4. </a:t>
                </a:r>
              </a:p>
              <a:p>
                <a:endParaRPr lang="en-US" sz="8000" dirty="0" smtClean="0"/>
              </a:p>
              <a:p>
                <a:r>
                  <a:rPr lang="en-US" sz="8000" dirty="0" smtClean="0"/>
                  <a:t>Basis of M2, the set of all 2x2 matrices has the basis = { </a:t>
                </a:r>
                <a14:m>
                  <m:oMath xmlns:m="http://schemas.openxmlformats.org/officeDocument/2006/math">
                    <m:d>
                      <m:dPr>
                        <m:begChr m:val="["/>
                        <m:endChr m:val="]"/>
                        <m:ctrlPr>
                          <a:rPr lang="en-US" sz="8000" i="1" smtClean="0">
                            <a:latin typeface="Cambria Math"/>
                          </a:rPr>
                        </m:ctrlPr>
                      </m:dPr>
                      <m:e>
                        <m:m>
                          <m:mPr>
                            <m:mcs>
                              <m:mc>
                                <m:mcPr>
                                  <m:count m:val="2"/>
                                  <m:mcJc m:val="center"/>
                                </m:mcPr>
                              </m:mc>
                            </m:mcs>
                            <m:ctrlPr>
                              <a:rPr lang="en-US" sz="8000" i="1" smtClean="0">
                                <a:latin typeface="Cambria Math"/>
                              </a:rPr>
                            </m:ctrlPr>
                          </m:mPr>
                          <m:mr>
                            <m:e>
                              <m:r>
                                <m:rPr>
                                  <m:brk m:alnAt="7"/>
                                </m:rPr>
                                <a:rPr lang="en-US" sz="8000" b="0" i="1" smtClean="0">
                                  <a:latin typeface="Cambria Math" panose="02040503050406030204" pitchFamily="18" charset="0"/>
                                </a:rPr>
                                <m:t>1</m:t>
                              </m:r>
                            </m:e>
                            <m:e>
                              <m:r>
                                <a:rPr lang="en-US" sz="8000" b="0" i="1" smtClean="0">
                                  <a:latin typeface="Cambria Math" panose="02040503050406030204" pitchFamily="18" charset="0"/>
                                </a:rPr>
                                <m:t>0</m:t>
                              </m:r>
                            </m:e>
                          </m:mr>
                          <m:mr>
                            <m:e>
                              <m:r>
                                <a:rPr lang="en-US" sz="8000" b="0" i="1" smtClean="0">
                                  <a:latin typeface="Cambria Math" panose="02040503050406030204" pitchFamily="18" charset="0"/>
                                </a:rPr>
                                <m:t>0</m:t>
                              </m:r>
                            </m:e>
                            <m:e>
                              <m:r>
                                <a:rPr lang="en-US" sz="8000" b="0" i="1" smtClean="0">
                                  <a:latin typeface="Cambria Math" panose="02040503050406030204" pitchFamily="18" charset="0"/>
                                </a:rPr>
                                <m:t>0</m:t>
                              </m:r>
                            </m:e>
                          </m:mr>
                        </m:m>
                      </m:e>
                    </m:d>
                  </m:oMath>
                </a14:m>
                <a:r>
                  <a:rPr lang="en-US" sz="8000" dirty="0" smtClean="0"/>
                  <a:t>,</a:t>
                </a:r>
                <a:r>
                  <a:rPr lang="en-US" sz="8000" dirty="0"/>
                  <a:t> </a:t>
                </a:r>
                <a14:m>
                  <m:oMath xmlns:m="http://schemas.openxmlformats.org/officeDocument/2006/math">
                    <m:d>
                      <m:dPr>
                        <m:begChr m:val="["/>
                        <m:endChr m:val="]"/>
                        <m:ctrlPr>
                          <a:rPr lang="en-US" sz="8000" i="1">
                            <a:latin typeface="Cambria Math"/>
                          </a:rPr>
                        </m:ctrlPr>
                      </m:dPr>
                      <m:e>
                        <m:m>
                          <m:mPr>
                            <m:mcs>
                              <m:mc>
                                <m:mcPr>
                                  <m:count m:val="2"/>
                                  <m:mcJc m:val="center"/>
                                </m:mcPr>
                              </m:mc>
                            </m:mcs>
                            <m:ctrlPr>
                              <a:rPr lang="en-US" sz="8000" i="1">
                                <a:latin typeface="Cambria Math"/>
                              </a:rPr>
                            </m:ctrlPr>
                          </m:mPr>
                          <m:mr>
                            <m:e>
                              <m:r>
                                <m:rPr>
                                  <m:brk m:alnAt="7"/>
                                </m:rPr>
                                <a:rPr lang="en-US" sz="8000" b="0" i="1" smtClean="0">
                                  <a:latin typeface="Cambria Math" panose="02040503050406030204" pitchFamily="18" charset="0"/>
                                </a:rPr>
                                <m:t>0</m:t>
                              </m:r>
                            </m:e>
                            <m:e>
                              <m:r>
                                <a:rPr lang="en-US" sz="8000" b="0" i="1" smtClean="0">
                                  <a:latin typeface="Cambria Math" panose="02040503050406030204" pitchFamily="18" charset="0"/>
                                </a:rPr>
                                <m:t>1</m:t>
                              </m:r>
                            </m:e>
                          </m:mr>
                          <m:mr>
                            <m:e>
                              <m:r>
                                <a:rPr lang="en-US" sz="8000" b="0" i="1" smtClean="0">
                                  <a:latin typeface="Cambria Math" panose="02040503050406030204" pitchFamily="18" charset="0"/>
                                </a:rPr>
                                <m:t>0</m:t>
                              </m:r>
                            </m:e>
                            <m:e>
                              <m:r>
                                <a:rPr lang="en-US" sz="8000" b="0" i="1" smtClean="0">
                                  <a:latin typeface="Cambria Math" panose="02040503050406030204" pitchFamily="18" charset="0"/>
                                </a:rPr>
                                <m:t>0</m:t>
                              </m:r>
                            </m:e>
                          </m:mr>
                        </m:m>
                      </m:e>
                    </m:d>
                  </m:oMath>
                </a14:m>
                <a:r>
                  <a:rPr lang="en-US" sz="8000" dirty="0" smtClean="0"/>
                  <a:t>,</a:t>
                </a:r>
                <a:r>
                  <a:rPr lang="en-US" sz="8000" dirty="0"/>
                  <a:t> </a:t>
                </a:r>
                <a14:m>
                  <m:oMath xmlns:m="http://schemas.openxmlformats.org/officeDocument/2006/math">
                    <m:d>
                      <m:dPr>
                        <m:begChr m:val="["/>
                        <m:endChr m:val="]"/>
                        <m:ctrlPr>
                          <a:rPr lang="en-US" sz="8000" i="1">
                            <a:latin typeface="Cambria Math"/>
                          </a:rPr>
                        </m:ctrlPr>
                      </m:dPr>
                      <m:e>
                        <m:m>
                          <m:mPr>
                            <m:mcs>
                              <m:mc>
                                <m:mcPr>
                                  <m:count m:val="2"/>
                                  <m:mcJc m:val="center"/>
                                </m:mcPr>
                              </m:mc>
                            </m:mcs>
                            <m:ctrlPr>
                              <a:rPr lang="en-US" sz="8000" i="1">
                                <a:latin typeface="Cambria Math"/>
                              </a:rPr>
                            </m:ctrlPr>
                          </m:mPr>
                          <m:mr>
                            <m:e>
                              <m:r>
                                <m:rPr>
                                  <m:brk m:alnAt="7"/>
                                </m:rPr>
                                <a:rPr lang="en-US" sz="8000" b="0" i="1" smtClean="0">
                                  <a:latin typeface="Cambria Math" panose="02040503050406030204" pitchFamily="18" charset="0"/>
                                </a:rPr>
                                <m:t>0</m:t>
                              </m:r>
                            </m:e>
                            <m:e>
                              <m:r>
                                <a:rPr lang="en-US" sz="8000" b="0" i="1" smtClean="0">
                                  <a:latin typeface="Cambria Math" panose="02040503050406030204" pitchFamily="18" charset="0"/>
                                </a:rPr>
                                <m:t>0</m:t>
                              </m:r>
                            </m:e>
                          </m:mr>
                          <m:mr>
                            <m:e>
                              <m:r>
                                <a:rPr lang="en-US" sz="8000" b="0" i="1" smtClean="0">
                                  <a:latin typeface="Cambria Math" panose="02040503050406030204" pitchFamily="18" charset="0"/>
                                </a:rPr>
                                <m:t>1</m:t>
                              </m:r>
                            </m:e>
                            <m:e>
                              <m:r>
                                <a:rPr lang="en-US" sz="8000" b="0" i="1" smtClean="0">
                                  <a:latin typeface="Cambria Math" panose="02040503050406030204" pitchFamily="18" charset="0"/>
                                </a:rPr>
                                <m:t>0</m:t>
                              </m:r>
                            </m:e>
                          </m:mr>
                        </m:m>
                      </m:e>
                    </m:d>
                  </m:oMath>
                </a14:m>
                <a:r>
                  <a:rPr lang="en-US" sz="8000" dirty="0" smtClean="0"/>
                  <a:t>,</a:t>
                </a:r>
                <a:r>
                  <a:rPr lang="en-US" sz="8000" dirty="0"/>
                  <a:t> </a:t>
                </a:r>
                <a14:m>
                  <m:oMath xmlns:m="http://schemas.openxmlformats.org/officeDocument/2006/math">
                    <m:d>
                      <m:dPr>
                        <m:begChr m:val="["/>
                        <m:endChr m:val="]"/>
                        <m:ctrlPr>
                          <a:rPr lang="en-US" sz="8000" i="1">
                            <a:latin typeface="Cambria Math"/>
                          </a:rPr>
                        </m:ctrlPr>
                      </m:dPr>
                      <m:e>
                        <m:m>
                          <m:mPr>
                            <m:mcs>
                              <m:mc>
                                <m:mcPr>
                                  <m:count m:val="2"/>
                                  <m:mcJc m:val="center"/>
                                </m:mcPr>
                              </m:mc>
                            </m:mcs>
                            <m:ctrlPr>
                              <a:rPr lang="en-US" sz="8000" i="1">
                                <a:latin typeface="Cambria Math"/>
                              </a:rPr>
                            </m:ctrlPr>
                          </m:mPr>
                          <m:mr>
                            <m:e>
                              <m:r>
                                <m:rPr>
                                  <m:brk m:alnAt="7"/>
                                </m:rPr>
                                <a:rPr lang="en-US" sz="8000" b="0" i="1" smtClean="0">
                                  <a:latin typeface="Cambria Math" panose="02040503050406030204" pitchFamily="18" charset="0"/>
                                </a:rPr>
                                <m:t>0</m:t>
                              </m:r>
                            </m:e>
                            <m:e>
                              <m:r>
                                <a:rPr lang="en-US" sz="8000" b="0" i="1" smtClean="0">
                                  <a:latin typeface="Cambria Math" panose="02040503050406030204" pitchFamily="18" charset="0"/>
                                </a:rPr>
                                <m:t>0</m:t>
                              </m:r>
                            </m:e>
                          </m:mr>
                          <m:mr>
                            <m:e>
                              <m:r>
                                <a:rPr lang="en-US" sz="8000" b="0" i="1" smtClean="0">
                                  <a:latin typeface="Cambria Math" panose="02040503050406030204" pitchFamily="18" charset="0"/>
                                </a:rPr>
                                <m:t>0</m:t>
                              </m:r>
                            </m:e>
                            <m:e>
                              <m:r>
                                <a:rPr lang="en-US" sz="8000" b="0" i="1" smtClean="0">
                                  <a:latin typeface="Cambria Math" panose="02040503050406030204" pitchFamily="18" charset="0"/>
                                </a:rPr>
                                <m:t>1</m:t>
                              </m:r>
                            </m:e>
                          </m:mr>
                        </m:m>
                      </m:e>
                    </m:d>
                  </m:oMath>
                </a14:m>
                <a:r>
                  <a:rPr lang="en-US" sz="8000" dirty="0" smtClean="0"/>
                  <a:t>}</a:t>
                </a:r>
              </a:p>
              <a:p>
                <a:r>
                  <a:rPr lang="en-US" sz="8000" dirty="0" smtClean="0"/>
                  <a:t>Any matrix </a:t>
                </a:r>
                <a14:m>
                  <m:oMath xmlns:m="http://schemas.openxmlformats.org/officeDocument/2006/math">
                    <m:d>
                      <m:dPr>
                        <m:begChr m:val="["/>
                        <m:endChr m:val="]"/>
                        <m:ctrlPr>
                          <a:rPr lang="en-US" sz="8000" i="1">
                            <a:latin typeface="Cambria Math"/>
                          </a:rPr>
                        </m:ctrlPr>
                      </m:dPr>
                      <m:e>
                        <m:m>
                          <m:mPr>
                            <m:mcs>
                              <m:mc>
                                <m:mcPr>
                                  <m:count m:val="2"/>
                                  <m:mcJc m:val="center"/>
                                </m:mcPr>
                              </m:mc>
                            </m:mcs>
                            <m:ctrlPr>
                              <a:rPr lang="en-US" sz="8000" i="1">
                                <a:latin typeface="Cambria Math"/>
                              </a:rPr>
                            </m:ctrlPr>
                          </m:mPr>
                          <m:mr>
                            <m:e>
                              <m:r>
                                <m:rPr>
                                  <m:brk m:alnAt="7"/>
                                </m:rPr>
                                <a:rPr lang="en-US" sz="8000" b="0" i="1" smtClean="0">
                                  <a:latin typeface="Cambria Math" panose="02040503050406030204" pitchFamily="18" charset="0"/>
                                </a:rPr>
                                <m:t>𝑎</m:t>
                              </m:r>
                            </m:e>
                            <m:e>
                              <m:r>
                                <a:rPr lang="en-US" sz="8000" b="0" i="1" smtClean="0">
                                  <a:latin typeface="Cambria Math" panose="02040503050406030204" pitchFamily="18" charset="0"/>
                                </a:rPr>
                                <m:t>𝑏</m:t>
                              </m:r>
                            </m:e>
                          </m:mr>
                          <m:mr>
                            <m:e>
                              <m:r>
                                <a:rPr lang="en-US" sz="8000" b="0" i="1" smtClean="0">
                                  <a:latin typeface="Cambria Math" panose="02040503050406030204" pitchFamily="18" charset="0"/>
                                </a:rPr>
                                <m:t>𝑐</m:t>
                              </m:r>
                            </m:e>
                            <m:e>
                              <m:r>
                                <a:rPr lang="en-US" sz="8000" b="0" i="1" smtClean="0">
                                  <a:latin typeface="Cambria Math" panose="02040503050406030204" pitchFamily="18" charset="0"/>
                                </a:rPr>
                                <m:t>𝑑</m:t>
                              </m:r>
                            </m:e>
                          </m:mr>
                        </m:m>
                      </m:e>
                    </m:d>
                  </m:oMath>
                </a14:m>
                <a:r>
                  <a:rPr lang="en-US" sz="8000" dirty="0" smtClean="0"/>
                  <a:t> is a linear combination of vectors in the basis.</a:t>
                </a:r>
              </a:p>
              <a:p>
                <a:endParaRPr lang="en-US" sz="8000" dirty="0" smtClean="0"/>
              </a:p>
              <a:p>
                <a:r>
                  <a:rPr lang="en-US" sz="8000" dirty="0" smtClean="0"/>
                  <a:t>a </a:t>
                </a:r>
                <a14:m>
                  <m:oMath xmlns:m="http://schemas.openxmlformats.org/officeDocument/2006/math">
                    <m:d>
                      <m:dPr>
                        <m:begChr m:val="["/>
                        <m:endChr m:val="]"/>
                        <m:ctrlPr>
                          <a:rPr lang="en-US" sz="8000" i="1">
                            <a:latin typeface="Cambria Math"/>
                          </a:rPr>
                        </m:ctrlPr>
                      </m:dPr>
                      <m:e>
                        <m:m>
                          <m:mPr>
                            <m:mcs>
                              <m:mc>
                                <m:mcPr>
                                  <m:count m:val="2"/>
                                  <m:mcJc m:val="center"/>
                                </m:mcPr>
                              </m:mc>
                            </m:mcs>
                            <m:ctrlPr>
                              <a:rPr lang="en-US" sz="8000" i="1">
                                <a:latin typeface="Cambria Math"/>
                              </a:rPr>
                            </m:ctrlPr>
                          </m:mPr>
                          <m:mr>
                            <m:e>
                              <m:r>
                                <m:rPr>
                                  <m:brk m:alnAt="7"/>
                                </m:rPr>
                                <a:rPr lang="en-US" sz="8000" i="1">
                                  <a:latin typeface="Cambria Math" panose="02040503050406030204" pitchFamily="18" charset="0"/>
                                </a:rPr>
                                <m:t>1</m:t>
                              </m:r>
                            </m:e>
                            <m:e>
                              <m:r>
                                <a:rPr lang="en-US" sz="8000" i="1">
                                  <a:latin typeface="Cambria Math" panose="02040503050406030204" pitchFamily="18" charset="0"/>
                                </a:rPr>
                                <m:t>0</m:t>
                              </m:r>
                            </m:e>
                          </m:mr>
                          <m:mr>
                            <m:e>
                              <m:r>
                                <a:rPr lang="en-US" sz="8000" i="1">
                                  <a:latin typeface="Cambria Math" panose="02040503050406030204" pitchFamily="18" charset="0"/>
                                </a:rPr>
                                <m:t>0</m:t>
                              </m:r>
                            </m:e>
                            <m:e>
                              <m:r>
                                <a:rPr lang="en-US" sz="8000" i="1">
                                  <a:latin typeface="Cambria Math" panose="02040503050406030204" pitchFamily="18" charset="0"/>
                                </a:rPr>
                                <m:t>0</m:t>
                              </m:r>
                            </m:e>
                          </m:mr>
                        </m:m>
                      </m:e>
                    </m:d>
                  </m:oMath>
                </a14:m>
                <a:r>
                  <a:rPr lang="en-US" sz="8000" dirty="0" smtClean="0"/>
                  <a:t> + b </a:t>
                </a:r>
                <a14:m>
                  <m:oMath xmlns:m="http://schemas.openxmlformats.org/officeDocument/2006/math">
                    <m:d>
                      <m:dPr>
                        <m:begChr m:val="["/>
                        <m:endChr m:val="]"/>
                        <m:ctrlPr>
                          <a:rPr lang="en-US" sz="8000" i="1">
                            <a:latin typeface="Cambria Math"/>
                          </a:rPr>
                        </m:ctrlPr>
                      </m:dPr>
                      <m:e>
                        <m:m>
                          <m:mPr>
                            <m:mcs>
                              <m:mc>
                                <m:mcPr>
                                  <m:count m:val="2"/>
                                  <m:mcJc m:val="center"/>
                                </m:mcPr>
                              </m:mc>
                            </m:mcs>
                            <m:ctrlPr>
                              <a:rPr lang="en-US" sz="8000" i="1">
                                <a:latin typeface="Cambria Math"/>
                              </a:rPr>
                            </m:ctrlPr>
                          </m:mPr>
                          <m:mr>
                            <m:e>
                              <m:r>
                                <m:rPr>
                                  <m:brk m:alnAt="7"/>
                                </m:rPr>
                                <a:rPr lang="en-US" sz="8000" i="1">
                                  <a:latin typeface="Cambria Math" panose="02040503050406030204" pitchFamily="18" charset="0"/>
                                </a:rPr>
                                <m:t>0</m:t>
                              </m:r>
                            </m:e>
                            <m:e>
                              <m:r>
                                <a:rPr lang="en-US" sz="8000" i="1">
                                  <a:latin typeface="Cambria Math" panose="02040503050406030204" pitchFamily="18" charset="0"/>
                                </a:rPr>
                                <m:t>1</m:t>
                              </m:r>
                            </m:e>
                          </m:mr>
                          <m:mr>
                            <m:e>
                              <m:r>
                                <a:rPr lang="en-US" sz="8000" i="1">
                                  <a:latin typeface="Cambria Math" panose="02040503050406030204" pitchFamily="18" charset="0"/>
                                </a:rPr>
                                <m:t>0</m:t>
                              </m:r>
                            </m:e>
                            <m:e>
                              <m:r>
                                <a:rPr lang="en-US" sz="8000" i="1">
                                  <a:latin typeface="Cambria Math" panose="02040503050406030204" pitchFamily="18" charset="0"/>
                                </a:rPr>
                                <m:t>0</m:t>
                              </m:r>
                            </m:e>
                          </m:mr>
                        </m:m>
                      </m:e>
                    </m:d>
                  </m:oMath>
                </a14:m>
                <a:r>
                  <a:rPr lang="en-US" sz="8000" dirty="0" smtClean="0"/>
                  <a:t> + c </a:t>
                </a:r>
                <a14:m>
                  <m:oMath xmlns:m="http://schemas.openxmlformats.org/officeDocument/2006/math">
                    <m:d>
                      <m:dPr>
                        <m:begChr m:val="["/>
                        <m:endChr m:val="]"/>
                        <m:ctrlPr>
                          <a:rPr lang="en-US" sz="8000" i="1">
                            <a:latin typeface="Cambria Math"/>
                          </a:rPr>
                        </m:ctrlPr>
                      </m:dPr>
                      <m:e>
                        <m:m>
                          <m:mPr>
                            <m:mcs>
                              <m:mc>
                                <m:mcPr>
                                  <m:count m:val="2"/>
                                  <m:mcJc m:val="center"/>
                                </m:mcPr>
                              </m:mc>
                            </m:mcs>
                            <m:ctrlPr>
                              <a:rPr lang="en-US" sz="8000" i="1">
                                <a:latin typeface="Cambria Math"/>
                              </a:rPr>
                            </m:ctrlPr>
                          </m:mPr>
                          <m:mr>
                            <m:e>
                              <m:r>
                                <m:rPr>
                                  <m:brk m:alnAt="7"/>
                                </m:rPr>
                                <a:rPr lang="en-US" sz="8000" i="1">
                                  <a:latin typeface="Cambria Math" panose="02040503050406030204" pitchFamily="18" charset="0"/>
                                </a:rPr>
                                <m:t>0</m:t>
                              </m:r>
                            </m:e>
                            <m:e>
                              <m:r>
                                <a:rPr lang="en-US" sz="8000" i="1">
                                  <a:latin typeface="Cambria Math" panose="02040503050406030204" pitchFamily="18" charset="0"/>
                                </a:rPr>
                                <m:t>0</m:t>
                              </m:r>
                            </m:e>
                          </m:mr>
                          <m:mr>
                            <m:e>
                              <m:r>
                                <a:rPr lang="en-US" sz="8000" i="1">
                                  <a:latin typeface="Cambria Math" panose="02040503050406030204" pitchFamily="18" charset="0"/>
                                </a:rPr>
                                <m:t>1</m:t>
                              </m:r>
                            </m:e>
                            <m:e>
                              <m:r>
                                <a:rPr lang="en-US" sz="8000" i="1">
                                  <a:latin typeface="Cambria Math" panose="02040503050406030204" pitchFamily="18" charset="0"/>
                                </a:rPr>
                                <m:t>0</m:t>
                              </m:r>
                            </m:e>
                          </m:mr>
                        </m:m>
                      </m:e>
                    </m:d>
                  </m:oMath>
                </a14:m>
                <a:r>
                  <a:rPr lang="en-US" sz="8000" dirty="0" smtClean="0"/>
                  <a:t> + d </a:t>
                </a:r>
                <a14:m>
                  <m:oMath xmlns:m="http://schemas.openxmlformats.org/officeDocument/2006/math">
                    <m:d>
                      <m:dPr>
                        <m:begChr m:val="["/>
                        <m:endChr m:val="]"/>
                        <m:ctrlPr>
                          <a:rPr lang="en-US" sz="8000" i="1">
                            <a:latin typeface="Cambria Math"/>
                          </a:rPr>
                        </m:ctrlPr>
                      </m:dPr>
                      <m:e>
                        <m:m>
                          <m:mPr>
                            <m:mcs>
                              <m:mc>
                                <m:mcPr>
                                  <m:count m:val="2"/>
                                  <m:mcJc m:val="center"/>
                                </m:mcPr>
                              </m:mc>
                            </m:mcs>
                            <m:ctrlPr>
                              <a:rPr lang="en-US" sz="8000" i="1">
                                <a:latin typeface="Cambria Math"/>
                              </a:rPr>
                            </m:ctrlPr>
                          </m:mPr>
                          <m:mr>
                            <m:e>
                              <m:r>
                                <m:rPr>
                                  <m:brk m:alnAt="7"/>
                                </m:rPr>
                                <a:rPr lang="en-US" sz="8000" i="1">
                                  <a:latin typeface="Cambria Math" panose="02040503050406030204" pitchFamily="18" charset="0"/>
                                </a:rPr>
                                <m:t>0</m:t>
                              </m:r>
                            </m:e>
                            <m:e>
                              <m:r>
                                <a:rPr lang="en-US" sz="8000" i="1">
                                  <a:latin typeface="Cambria Math" panose="02040503050406030204" pitchFamily="18" charset="0"/>
                                </a:rPr>
                                <m:t>0</m:t>
                              </m:r>
                            </m:e>
                          </m:mr>
                          <m:mr>
                            <m:e>
                              <m:r>
                                <a:rPr lang="en-US" sz="8000" i="1">
                                  <a:latin typeface="Cambria Math" panose="02040503050406030204" pitchFamily="18" charset="0"/>
                                </a:rPr>
                                <m:t>0</m:t>
                              </m:r>
                            </m:e>
                            <m:e>
                              <m:r>
                                <a:rPr lang="en-US" sz="8000" i="1">
                                  <a:latin typeface="Cambria Math" panose="02040503050406030204" pitchFamily="18" charset="0"/>
                                </a:rPr>
                                <m:t>1</m:t>
                              </m:r>
                            </m:e>
                          </m:mr>
                        </m:m>
                      </m:e>
                    </m:d>
                  </m:oMath>
                </a14:m>
                <a:r>
                  <a:rPr lang="en-US" sz="8000" dirty="0" smtClean="0"/>
                  <a:t> = </a:t>
                </a:r>
                <a14:m>
                  <m:oMath xmlns:m="http://schemas.openxmlformats.org/officeDocument/2006/math">
                    <m:d>
                      <m:dPr>
                        <m:begChr m:val="["/>
                        <m:endChr m:val="]"/>
                        <m:ctrlPr>
                          <a:rPr lang="en-US" sz="8000" i="1">
                            <a:latin typeface="Cambria Math"/>
                          </a:rPr>
                        </m:ctrlPr>
                      </m:dPr>
                      <m:e>
                        <m:m>
                          <m:mPr>
                            <m:mcs>
                              <m:mc>
                                <m:mcPr>
                                  <m:count m:val="2"/>
                                  <m:mcJc m:val="center"/>
                                </m:mcPr>
                              </m:mc>
                            </m:mcs>
                            <m:ctrlPr>
                              <a:rPr lang="en-US" sz="8000" i="1">
                                <a:latin typeface="Cambria Math"/>
                              </a:rPr>
                            </m:ctrlPr>
                          </m:mPr>
                          <m:mr>
                            <m:e>
                              <m:r>
                                <m:rPr>
                                  <m:brk m:alnAt="7"/>
                                </m:rPr>
                                <a:rPr lang="en-US" sz="8000" i="1">
                                  <a:latin typeface="Cambria Math" panose="02040503050406030204" pitchFamily="18" charset="0"/>
                                </a:rPr>
                                <m:t>𝑎</m:t>
                              </m:r>
                            </m:e>
                            <m:e>
                              <m:r>
                                <a:rPr lang="en-US" sz="8000" i="1">
                                  <a:latin typeface="Cambria Math" panose="02040503050406030204" pitchFamily="18" charset="0"/>
                                </a:rPr>
                                <m:t>𝑏</m:t>
                              </m:r>
                            </m:e>
                          </m:mr>
                          <m:mr>
                            <m:e>
                              <m:r>
                                <a:rPr lang="en-US" sz="8000" i="1">
                                  <a:latin typeface="Cambria Math" panose="02040503050406030204" pitchFamily="18" charset="0"/>
                                </a:rPr>
                                <m:t>𝑐</m:t>
                              </m:r>
                            </m:e>
                            <m:e>
                              <m:r>
                                <a:rPr lang="en-US" sz="8000" i="1">
                                  <a:latin typeface="Cambria Math" panose="02040503050406030204" pitchFamily="18" charset="0"/>
                                </a:rPr>
                                <m:t>𝑑</m:t>
                              </m:r>
                            </m:e>
                          </m:mr>
                        </m:m>
                      </m:e>
                    </m:d>
                  </m:oMath>
                </a14:m>
                <a:r>
                  <a:rPr lang="en-US" sz="8000" dirty="0" smtClean="0"/>
                  <a:t>  ,</a:t>
                </a:r>
              </a:p>
              <a:p>
                <a:endParaRPr lang="en-US" sz="8000" dirty="0"/>
              </a:p>
              <a:p>
                <a:pPr marL="0" indent="0">
                  <a:buNone/>
                </a:pPr>
                <a:r>
                  <a:rPr lang="en-US" sz="8000" dirty="0" smtClean="0"/>
                  <a:t>(,</a:t>
                </a:r>
              </a:p>
              <a:p>
                <a:endParaRPr lang="en-US" sz="8000" dirty="0" smtClean="0"/>
              </a:p>
              <a:p>
                <a:endParaRPr lang="en-US" dirty="0"/>
              </a:p>
              <a:p>
                <a:endParaRPr lang="en-US" dirty="0" smtClean="0"/>
              </a:p>
              <a:p>
                <a:endParaRPr lang="en-US" baseline="30000" dirty="0" smtClean="0"/>
              </a:p>
              <a:p>
                <a:endParaRPr lang="en-US" baseline="-25000" dirty="0" smtClean="0"/>
              </a:p>
              <a:p>
                <a:r>
                  <a:rPr lang="en-US" baseline="30000"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5760" y="802640"/>
                <a:ext cx="11541760" cy="5791200"/>
              </a:xfrm>
              <a:blipFill>
                <a:blip r:embed="rId2"/>
                <a:stretch>
                  <a:fillRect l="-528" t="-842" b="-30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37</a:t>
            </a:fld>
            <a:endParaRPr lang="en-US"/>
          </a:p>
        </p:txBody>
      </p:sp>
    </p:spTree>
    <p:extLst>
      <p:ext uri="{BB962C8B-B14F-4D97-AF65-F5344CB8AC3E}">
        <p14:creationId xmlns:p14="http://schemas.microsoft.com/office/powerpoint/2010/main" val="148140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18795"/>
          </a:xfrm>
        </p:spPr>
        <p:txBody>
          <a:bodyPr>
            <a:normAutofit/>
          </a:bodyPr>
          <a:lstStyle/>
          <a:p>
            <a:r>
              <a:rPr lang="en-US" sz="2800" dirty="0"/>
              <a:t>LALP </a:t>
            </a:r>
            <a:r>
              <a:rPr lang="en-US" sz="2800" dirty="0" smtClean="0"/>
              <a:t>2.8</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20" y="903584"/>
                <a:ext cx="11457759" cy="5750560"/>
              </a:xfrm>
            </p:spPr>
            <p:txBody>
              <a:bodyPr>
                <a:normAutofit/>
              </a:bodyPr>
              <a:lstStyle/>
              <a:p>
                <a:r>
                  <a:rPr lang="en-US" dirty="0" smtClean="0"/>
                  <a:t>In the same way the vector space M</a:t>
                </a:r>
                <a:r>
                  <a:rPr lang="en-US" baseline="-25000" dirty="0" smtClean="0"/>
                  <a:t>3</a:t>
                </a:r>
                <a:r>
                  <a:rPr lang="en-US" dirty="0" smtClean="0"/>
                  <a:t> </a:t>
                </a:r>
                <a:r>
                  <a:rPr lang="en-US" baseline="-25000" dirty="0" smtClean="0"/>
                  <a:t> of</a:t>
                </a:r>
                <a:r>
                  <a:rPr lang="en-US" dirty="0" smtClean="0"/>
                  <a:t> all 3x3 matrices have 9 elements( matrices ) in its</a:t>
                </a:r>
                <a:r>
                  <a:rPr lang="en-US" b="1" dirty="0" smtClean="0"/>
                  <a:t> basis</a:t>
                </a:r>
                <a:r>
                  <a:rPr lang="en-US" dirty="0" smtClean="0"/>
                  <a:t>. E.g. the matrix </a:t>
                </a:r>
                <a14:m>
                  <m:oMath xmlns:m="http://schemas.openxmlformats.org/officeDocument/2006/math">
                    <m:d>
                      <m:dPr>
                        <m:begChr m:val="["/>
                        <m:endChr m:val="]"/>
                        <m:ctrlPr>
                          <a:rPr lang="en-US" i="1" smtClean="0">
                            <a:latin typeface="Cambria Math"/>
                          </a:rPr>
                        </m:ctrlPr>
                      </m:dPr>
                      <m:e>
                        <m:m>
                          <m:mPr>
                            <m:mcs>
                              <m:mc>
                                <m:mcPr>
                                  <m:count m:val="3"/>
                                  <m:mcJc m:val="center"/>
                                </m:mcPr>
                              </m:mc>
                            </m:mcs>
                            <m:ctrlPr>
                              <a:rPr lang="en-US"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a14:m>
                <a:endParaRPr lang="en-US" b="0" i="0" dirty="0" smtClean="0">
                  <a:latin typeface="Cambria Math" panose="02040503050406030204" pitchFamily="18" charset="0"/>
                </a:endParaRPr>
              </a:p>
              <a:p>
                <a:r>
                  <a:rPr lang="en-US" dirty="0" smtClean="0"/>
                  <a:t>Out of 9 entries one is 1 and others are zero. Any matrix of the space M</a:t>
                </a:r>
                <a:r>
                  <a:rPr lang="en-US" baseline="-25000" dirty="0" smtClean="0"/>
                  <a:t>3</a:t>
                </a:r>
                <a:r>
                  <a:rPr lang="en-US" dirty="0" smtClean="0"/>
                  <a:t> is a linear combination of all this nine matrices of the basis.</a:t>
                </a:r>
              </a:p>
              <a:p>
                <a:r>
                  <a:rPr lang="en-US" dirty="0" smtClean="0"/>
                  <a:t>We can continue for higher dimensional spaces.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20" y="903584"/>
                <a:ext cx="11457759" cy="5750560"/>
              </a:xfrm>
              <a:blipFill>
                <a:blip r:embed="rId2"/>
                <a:stretch>
                  <a:fillRect l="-957" t="-1695" r="-106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38</a:t>
            </a:fld>
            <a:endParaRPr lang="en-US"/>
          </a:p>
        </p:txBody>
      </p:sp>
    </p:spTree>
    <p:extLst>
      <p:ext uri="{BB962C8B-B14F-4D97-AF65-F5344CB8AC3E}">
        <p14:creationId xmlns:p14="http://schemas.microsoft.com/office/powerpoint/2010/main" val="1595142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Autofit/>
          </a:bodyPr>
          <a:lstStyle/>
          <a:p>
            <a:r>
              <a:rPr lang="en-US" sz="2800" dirty="0" smtClean="0"/>
              <a:t>LALP   2.9</a:t>
            </a:r>
            <a:endParaRPr lang="en-US" sz="2800" dirty="0"/>
          </a:p>
        </p:txBody>
      </p:sp>
      <p:sp>
        <p:nvSpPr>
          <p:cNvPr id="3" name="Content Placeholder 2"/>
          <p:cNvSpPr>
            <a:spLocks noGrp="1"/>
          </p:cNvSpPr>
          <p:nvPr>
            <p:ph idx="1"/>
          </p:nvPr>
        </p:nvSpPr>
        <p:spPr>
          <a:xfrm>
            <a:off x="838200" y="894080"/>
            <a:ext cx="10515600" cy="5282883"/>
          </a:xfrm>
        </p:spPr>
        <p:txBody>
          <a:bodyPr>
            <a:normAutofit fontScale="92500" lnSpcReduction="10000"/>
          </a:bodyPr>
          <a:lstStyle/>
          <a:p>
            <a:r>
              <a:rPr lang="en-US" dirty="0"/>
              <a:t>Back to L.T.</a:t>
            </a:r>
          </a:p>
          <a:p>
            <a:r>
              <a:rPr lang="en-US" dirty="0"/>
              <a:t>A transformation from one vector space U to the another vector space V, denoted as T: U      V is called linear if for </a:t>
            </a:r>
          </a:p>
          <a:p>
            <a:r>
              <a:rPr lang="en-US" dirty="0"/>
              <a:t>X1 and x2 as members of U and c1 and c2 as constants, we have either</a:t>
            </a:r>
          </a:p>
          <a:p>
            <a:r>
              <a:rPr lang="en-US" sz="3800" dirty="0"/>
              <a:t>1 T(x1 + x2) = T(x1) + T (x2)</a:t>
            </a:r>
          </a:p>
          <a:p>
            <a:r>
              <a:rPr lang="en-US" sz="3800" dirty="0"/>
              <a:t>2  T (c1x1) = c1 </a:t>
            </a:r>
            <a:r>
              <a:rPr lang="en-US" sz="3800" dirty="0" smtClean="0"/>
              <a:t>T( </a:t>
            </a:r>
            <a:r>
              <a:rPr lang="en-US" sz="3800" dirty="0"/>
              <a:t>x1)  </a:t>
            </a:r>
            <a:endParaRPr lang="en-US" sz="3800" dirty="0" smtClean="0"/>
          </a:p>
          <a:p>
            <a:r>
              <a:rPr lang="en-US" sz="3800" dirty="0" smtClean="0"/>
              <a:t>                                                        </a:t>
            </a:r>
            <a:r>
              <a:rPr lang="en-US" sz="3800" dirty="0"/>
              <a:t>or    </a:t>
            </a:r>
            <a:endParaRPr lang="en-US" sz="3800" dirty="0" smtClean="0"/>
          </a:p>
          <a:p>
            <a:r>
              <a:rPr lang="en-US" sz="3800" dirty="0" smtClean="0"/>
              <a:t> </a:t>
            </a:r>
            <a:r>
              <a:rPr lang="en-US" sz="3800" dirty="0"/>
              <a:t>T( c1x1 + c2x2) = c1T(x1) + c2 T(x2)</a:t>
            </a:r>
          </a:p>
          <a:p>
            <a:r>
              <a:rPr lang="en-US" sz="4000" dirty="0"/>
              <a:t>Illustration:</a:t>
            </a:r>
            <a:r>
              <a:rPr lang="en-US" sz="4500" dirty="0"/>
              <a:t> Let T: R</a:t>
            </a:r>
            <a:r>
              <a:rPr lang="en-US" sz="4500" baseline="30000" dirty="0"/>
              <a:t>2         </a:t>
            </a:r>
            <a:r>
              <a:rPr lang="en-US" sz="4500" dirty="0" err="1"/>
              <a:t>R</a:t>
            </a:r>
            <a:r>
              <a:rPr lang="en-US" sz="4500" baseline="30000" dirty="0" err="1"/>
              <a:t>2</a:t>
            </a:r>
            <a:r>
              <a:rPr lang="en-US" sz="4500" dirty="0"/>
              <a:t> so that for (</a:t>
            </a:r>
            <a:r>
              <a:rPr lang="en-US" sz="4500" dirty="0" err="1"/>
              <a:t>a,b</a:t>
            </a:r>
            <a:r>
              <a:rPr lang="en-US" sz="4500" dirty="0"/>
              <a:t>) of R</a:t>
            </a:r>
            <a:r>
              <a:rPr lang="en-US" sz="4500" baseline="30000" dirty="0"/>
              <a:t>2</a:t>
            </a:r>
            <a:r>
              <a:rPr lang="en-US" sz="4500" dirty="0"/>
              <a:t> T(</a:t>
            </a:r>
            <a:r>
              <a:rPr lang="en-US" sz="4500" dirty="0" err="1"/>
              <a:t>a,b</a:t>
            </a:r>
            <a:r>
              <a:rPr lang="en-US" sz="4500" dirty="0"/>
              <a:t>) = ( 2a +b, a-b</a:t>
            </a:r>
            <a:r>
              <a:rPr lang="en-US" sz="4500" dirty="0" smtClean="0"/>
              <a:t>)</a:t>
            </a:r>
            <a:endParaRPr lang="en-US" sz="4500" dirty="0"/>
          </a:p>
        </p:txBody>
      </p:sp>
      <p:cxnSp>
        <p:nvCxnSpPr>
          <p:cNvPr id="5" name="Straight Arrow Connector 4"/>
          <p:cNvCxnSpPr/>
          <p:nvPr/>
        </p:nvCxnSpPr>
        <p:spPr>
          <a:xfrm flipV="1">
            <a:off x="5262880" y="4653280"/>
            <a:ext cx="568960" cy="20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39</a:t>
            </a:fld>
            <a:endParaRPr lang="en-US"/>
          </a:p>
        </p:txBody>
      </p:sp>
    </p:spTree>
    <p:extLst>
      <p:ext uri="{BB962C8B-B14F-4D97-AF65-F5344CB8AC3E}">
        <p14:creationId xmlns:p14="http://schemas.microsoft.com/office/powerpoint/2010/main" val="1006726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Autofit/>
          </a:bodyPr>
          <a:lstStyle/>
          <a:p>
            <a:r>
              <a:rPr lang="en-US" sz="2800" dirty="0" smtClean="0"/>
              <a:t>LALP-3</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5120" y="822960"/>
                <a:ext cx="11582400" cy="5354003"/>
              </a:xfrm>
            </p:spPr>
            <p:txBody>
              <a:bodyPr/>
              <a:lstStyle/>
              <a:p>
                <a:r>
                  <a:rPr lang="en-US" dirty="0" smtClean="0"/>
                  <a:t>Part 2</a:t>
                </a:r>
              </a:p>
              <a:p>
                <a:r>
                  <a:rPr lang="en-US" dirty="0" smtClean="0"/>
                  <a:t>Unit vector: A vector whose </a:t>
                </a:r>
                <a:r>
                  <a:rPr lang="en-US" dirty="0" err="1" smtClean="0"/>
                  <a:t>lenth</a:t>
                </a:r>
                <a:r>
                  <a:rPr lang="en-US" dirty="0" smtClean="0"/>
                  <a:t>  i.e. its distance from origin is one unit is a unit vector.</a:t>
                </a:r>
              </a:p>
              <a:p>
                <a:r>
                  <a:rPr lang="en-US" dirty="0" err="1" smtClean="0"/>
                  <a:t>i.e</a:t>
                </a:r>
                <a:r>
                  <a:rPr lang="en-US" dirty="0" smtClean="0"/>
                  <a:t> for </a:t>
                </a:r>
                <a:r>
                  <a:rPr lang="en-US" b="1" dirty="0" smtClean="0"/>
                  <a:t>a = </a:t>
                </a:r>
                <a:r>
                  <a:rPr lang="en-US" dirty="0" smtClean="0"/>
                  <a:t>(</a:t>
                </a:r>
                <a:r>
                  <a:rPr lang="en-US" dirty="0" err="1" smtClean="0"/>
                  <a:t>x,y</a:t>
                </a:r>
                <a:r>
                  <a:rPr lang="en-US" dirty="0" smtClean="0"/>
                  <a:t>), |</a:t>
                </a:r>
                <a:r>
                  <a:rPr lang="en-US" b="1" dirty="0" smtClean="0"/>
                  <a:t>a| =1 ; </a:t>
                </a:r>
                <a:r>
                  <a:rPr lang="en-US" dirty="0" err="1" smtClean="0"/>
                  <a:t>i.e</a:t>
                </a:r>
                <a:r>
                  <a:rPr lang="en-US" dirty="0" smtClean="0"/>
                  <a:t> </a:t>
                </a:r>
                <a14:m>
                  <m:oMath xmlns:m="http://schemas.openxmlformats.org/officeDocument/2006/math">
                    <m:rad>
                      <m:radPr>
                        <m:degHide m:val="on"/>
                        <m:ctrlPr>
                          <a:rPr lang="en-US" i="1" smtClean="0">
                            <a:latin typeface="Cambria Math"/>
                          </a:rPr>
                        </m:ctrlPr>
                      </m:radPr>
                      <m:deg/>
                      <m:e>
                        <m:sSup>
                          <m:sSupPr>
                            <m:ctrlPr>
                              <a:rPr lang="en-US"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2  </m:t>
                            </m:r>
                          </m:sup>
                        </m:sSup>
                      </m:e>
                    </m:rad>
                  </m:oMath>
                </a14:m>
                <a:r>
                  <a:rPr lang="en-US" dirty="0" smtClean="0"/>
                  <a:t> =1 is a unit vector.</a:t>
                </a:r>
              </a:p>
              <a:p>
                <a:r>
                  <a:rPr lang="en-US" dirty="0" smtClean="0"/>
                  <a:t>E.g. </a:t>
                </a:r>
                <a:r>
                  <a:rPr lang="en-US" b="1" dirty="0" err="1" smtClean="0"/>
                  <a:t>i</a:t>
                </a:r>
                <a:r>
                  <a:rPr lang="en-US" b="1" dirty="0" smtClean="0"/>
                  <a:t> = ( 1,0) = </a:t>
                </a:r>
                <a14:m>
                  <m:oMath xmlns:m="http://schemas.openxmlformats.org/officeDocument/2006/math">
                    <m:rad>
                      <m:radPr>
                        <m:degHide m:val="on"/>
                        <m:ctrlPr>
                          <a:rPr lang="en-US" i="1">
                            <a:latin typeface="Cambria Math"/>
                          </a:rPr>
                        </m:ctrlPr>
                      </m:radPr>
                      <m:deg/>
                      <m:e>
                        <m:sSup>
                          <m:sSupPr>
                            <m:ctrlPr>
                              <a:rPr lang="en-US" i="1">
                                <a:latin typeface="Cambria Math"/>
                              </a:rPr>
                            </m:ctrlPr>
                          </m:sSupPr>
                          <m:e>
                            <m:r>
                              <a:rPr lang="en-US" b="0" i="1" smtClean="0">
                                <a:latin typeface="Cambria Math" panose="02040503050406030204" pitchFamily="18" charset="0"/>
                              </a:rPr>
                              <m:t>1</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a:rPr>
                            </m:ctrlPr>
                          </m:sSupPr>
                          <m:e>
                            <m:r>
                              <a:rPr lang="en-US" b="0" i="1" smtClean="0">
                                <a:latin typeface="Cambria Math" panose="02040503050406030204" pitchFamily="18" charset="0"/>
                              </a:rPr>
                              <m:t>0</m:t>
                            </m:r>
                          </m:e>
                          <m:sup>
                            <m:r>
                              <a:rPr lang="en-US" i="1">
                                <a:latin typeface="Cambria Math" panose="02040503050406030204" pitchFamily="18" charset="0"/>
                              </a:rPr>
                              <m:t>2  </m:t>
                            </m:r>
                          </m:sup>
                        </m:sSup>
                      </m:e>
                    </m:rad>
                  </m:oMath>
                </a14:m>
                <a:r>
                  <a:rPr lang="en-US" dirty="0"/>
                  <a:t> </a:t>
                </a:r>
                <a:r>
                  <a:rPr lang="en-US" dirty="0" smtClean="0"/>
                  <a:t>=1 </a:t>
                </a:r>
              </a:p>
              <a:p>
                <a:r>
                  <a:rPr lang="en-US" dirty="0" smtClean="0"/>
                  <a:t>Also </a:t>
                </a:r>
                <a:r>
                  <a:rPr lang="en-US" b="1" dirty="0" smtClean="0"/>
                  <a:t>j</a:t>
                </a:r>
                <a:r>
                  <a:rPr lang="en-US" dirty="0" smtClean="0"/>
                  <a:t> = ( 0,1) = </a:t>
                </a:r>
                <a14:m>
                  <m:oMath xmlns:m="http://schemas.openxmlformats.org/officeDocument/2006/math">
                    <m:rad>
                      <m:radPr>
                        <m:degHide m:val="on"/>
                        <m:ctrlPr>
                          <a:rPr lang="en-US" i="1">
                            <a:latin typeface="Cambria Math"/>
                          </a:rPr>
                        </m:ctrlPr>
                      </m:radPr>
                      <m:deg/>
                      <m:e>
                        <m:sSup>
                          <m:sSupPr>
                            <m:ctrlPr>
                              <a:rPr lang="en-US" i="1">
                                <a:latin typeface="Cambria Math"/>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a:rPr>
                            </m:ctrlPr>
                          </m:sSupPr>
                          <m:e>
                            <m:r>
                              <a:rPr lang="en-US" b="0" i="1" smtClean="0">
                                <a:latin typeface="Cambria Math" panose="02040503050406030204" pitchFamily="18" charset="0"/>
                              </a:rPr>
                              <m:t>1</m:t>
                            </m:r>
                          </m:e>
                          <m:sup>
                            <m:r>
                              <a:rPr lang="en-US" i="1">
                                <a:latin typeface="Cambria Math" panose="02040503050406030204" pitchFamily="18" charset="0"/>
                              </a:rPr>
                              <m:t>2  </m:t>
                            </m:r>
                          </m:sup>
                        </m:sSup>
                      </m:e>
                    </m:rad>
                  </m:oMath>
                </a14:m>
                <a:r>
                  <a:rPr lang="en-US" dirty="0"/>
                  <a:t> </a:t>
                </a:r>
                <a:r>
                  <a:rPr lang="en-US" dirty="0" smtClean="0"/>
                  <a:t>= 1  We have I and j as unit vectors.</a:t>
                </a:r>
              </a:p>
              <a:p>
                <a:r>
                  <a:rPr lang="en-US" dirty="0" smtClean="0"/>
                  <a:t>Now vector OP = ( 2, 3) can also be </a:t>
                </a:r>
                <a:r>
                  <a:rPr lang="en-US" dirty="0" err="1" smtClean="0"/>
                  <a:t>witten</a:t>
                </a:r>
                <a:r>
                  <a:rPr lang="en-US" dirty="0" smtClean="0"/>
                  <a:t> as , </a:t>
                </a:r>
                <a:r>
                  <a:rPr lang="en-US" b="1" dirty="0" smtClean="0"/>
                  <a:t>OP= 2i + 3j = 2 (1,0) + 3 (0,1)</a:t>
                </a:r>
              </a:p>
              <a:p>
                <a:r>
                  <a:rPr lang="en-US" b="1" dirty="0" smtClean="0"/>
                  <a:t>Also for </a:t>
                </a:r>
                <a:r>
                  <a:rPr lang="en-US" dirty="0" smtClean="0"/>
                  <a:t>a = (x, y ,z) , then |a|=</a:t>
                </a:r>
                <a14:m>
                  <m:oMath xmlns:m="http://schemas.openxmlformats.org/officeDocument/2006/math">
                    <m:rad>
                      <m:radPr>
                        <m:degHide m:val="on"/>
                        <m:ctrlPr>
                          <a:rPr lang="en-US" i="1" smtClean="0">
                            <a:latin typeface="Cambria Math"/>
                          </a:rPr>
                        </m:ctrlPr>
                      </m:radPr>
                      <m:deg/>
                      <m:e>
                        <m:sSup>
                          <m:sSupPr>
                            <m:ctrlPr>
                              <a:rPr lang="en-US" i="1">
                                <a:latin typeface="Cambria Math"/>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smtClean="0">
                                <a:latin typeface="Cambria Math"/>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smtClean="0">
                                <a:latin typeface="Cambria Math"/>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e>
                    </m:rad>
                  </m:oMath>
                </a14:m>
                <a:r>
                  <a:rPr lang="en-US" dirty="0" smtClean="0"/>
                  <a:t> and x, y and z determine the direction. </a:t>
                </a:r>
              </a:p>
              <a:p>
                <a:r>
                  <a:rPr lang="en-US" dirty="0" smtClean="0"/>
                  <a:t>a = ( -1,2,3) then |a| = </a:t>
                </a:r>
                <a14:m>
                  <m:oMath xmlns:m="http://schemas.openxmlformats.org/officeDocument/2006/math">
                    <m:rad>
                      <m:radPr>
                        <m:degHide m:val="on"/>
                        <m:ctrlPr>
                          <a:rPr lang="en-US" i="1" smtClean="0">
                            <a:latin typeface="Cambria Math"/>
                          </a:rPr>
                        </m:ctrlPr>
                      </m:radPr>
                      <m:deg/>
                      <m:e>
                        <m:r>
                          <a:rPr lang="en-US" b="0" i="1" smtClean="0">
                            <a:latin typeface="Cambria Math" panose="02040503050406030204" pitchFamily="18" charset="0"/>
                          </a:rPr>
                          <m:t>14 .</m:t>
                        </m:r>
                      </m:e>
                    </m:rad>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5120" y="822960"/>
                <a:ext cx="11582400" cy="5354003"/>
              </a:xfrm>
              <a:blipFill>
                <a:blip r:embed="rId2"/>
                <a:stretch>
                  <a:fillRect l="-947" t="-1822" r="-1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4</a:t>
            </a:fld>
            <a:endParaRPr lang="en-US"/>
          </a:p>
        </p:txBody>
      </p:sp>
    </p:spTree>
    <p:extLst>
      <p:ext uri="{BB962C8B-B14F-4D97-AF65-F5344CB8AC3E}">
        <p14:creationId xmlns:p14="http://schemas.microsoft.com/office/powerpoint/2010/main" val="2145012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18795"/>
          </a:xfrm>
        </p:spPr>
        <p:txBody>
          <a:bodyPr>
            <a:normAutofit/>
          </a:bodyPr>
          <a:lstStyle/>
          <a:p>
            <a:r>
              <a:rPr lang="en-US" sz="2800" dirty="0" smtClean="0"/>
              <a:t>LALP 2.10</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 y="883920"/>
                <a:ext cx="11612880" cy="5659120"/>
              </a:xfrm>
            </p:spPr>
            <p:txBody>
              <a:bodyPr/>
              <a:lstStyle/>
              <a:p>
                <a:r>
                  <a:rPr lang="en-US" dirty="0" smtClean="0"/>
                  <a:t> Let a = (x1,x2) = (2,5</a:t>
                </a:r>
                <a:r>
                  <a:rPr lang="en-US" dirty="0"/>
                  <a:t>)  </a:t>
                </a:r>
                <a:r>
                  <a:rPr lang="en-US" dirty="0" smtClean="0"/>
                  <a:t>and so  T(a) = T(x1,x2) = T(2.2 </a:t>
                </a:r>
                <a:r>
                  <a:rPr lang="en-US" dirty="0"/>
                  <a:t>+5, 2-5) = </a:t>
                </a:r>
                <a:r>
                  <a:rPr lang="en-US" b="1" dirty="0"/>
                  <a:t>(9,-3</a:t>
                </a:r>
                <a:r>
                  <a:rPr lang="en-US" b="1" dirty="0" smtClean="0"/>
                  <a:t>)</a:t>
                </a:r>
                <a:r>
                  <a:rPr lang="en-US" dirty="0"/>
                  <a:t> </a:t>
                </a:r>
                <a:endParaRPr lang="en-US" dirty="0" smtClean="0"/>
              </a:p>
              <a:p>
                <a:r>
                  <a:rPr lang="en-US" dirty="0"/>
                  <a:t> </a:t>
                </a:r>
                <a:r>
                  <a:rPr lang="en-US" dirty="0" smtClean="0"/>
                  <a:t>Let b = (y1,y2) = (-</a:t>
                </a:r>
                <a:r>
                  <a:rPr lang="en-US" dirty="0"/>
                  <a:t>2, </a:t>
                </a:r>
                <a:r>
                  <a:rPr lang="en-US" dirty="0" smtClean="0"/>
                  <a:t>6) and so T(b) = T(y1,y2) =T(2</a:t>
                </a:r>
                <a:r>
                  <a:rPr lang="en-US" dirty="0"/>
                  <a:t>. -2 +6 , -2-6) = </a:t>
                </a:r>
                <a:r>
                  <a:rPr lang="en-US" b="1" dirty="0"/>
                  <a:t>(2,-8</a:t>
                </a:r>
                <a:r>
                  <a:rPr lang="en-US" dirty="0" smtClean="0"/>
                  <a:t>)</a:t>
                </a:r>
              </a:p>
              <a:p>
                <a:r>
                  <a:rPr lang="en-US" b="1" dirty="0" smtClean="0"/>
                  <a:t>T(a) + T(b) = (9,-3)+(2,-8) = (11, -11)</a:t>
                </a:r>
              </a:p>
              <a:p>
                <a:r>
                  <a:rPr lang="en-US" dirty="0" smtClean="0"/>
                  <a:t>T(a +b) = T( (x1,x2) + (y1, y2)) = T ( (2,5) + (-2,6)) = T(0,11) = (2.0+11, 0-11)</a:t>
                </a:r>
              </a:p>
              <a:p>
                <a:r>
                  <a:rPr lang="en-US" dirty="0"/>
                  <a:t> </a:t>
                </a:r>
                <a:r>
                  <a:rPr lang="en-US" dirty="0" smtClean="0"/>
                  <a:t>                                                                                  </a:t>
                </a:r>
                <a:r>
                  <a:rPr lang="en-US" b="1" dirty="0" smtClean="0"/>
                  <a:t> T(a + b) = (11,-11) </a:t>
                </a:r>
              </a:p>
              <a:p>
                <a:r>
                  <a:rPr lang="en-US" dirty="0" smtClean="0"/>
                  <a:t>T(</a:t>
                </a:r>
                <a:r>
                  <a:rPr lang="en-US" dirty="0" err="1" smtClean="0"/>
                  <a:t>a+b</a:t>
                </a:r>
                <a:r>
                  <a:rPr lang="en-US" dirty="0" smtClean="0"/>
                  <a:t>) = T(a) + T(b)  ………………..(1)</a:t>
                </a:r>
              </a:p>
              <a:p>
                <a:r>
                  <a:rPr lang="en-US" dirty="0" smtClean="0"/>
                  <a:t>For some real value c let us find  T(ca) = T( c(x1, x2)) = T(c(2,5)) = T( 2c, 5c)</a:t>
                </a:r>
              </a:p>
              <a:p>
                <a:r>
                  <a:rPr lang="en-US" dirty="0"/>
                  <a:t> </a:t>
                </a:r>
                <a:r>
                  <a:rPr lang="en-US" dirty="0" smtClean="0"/>
                  <a:t>= (2. (2c) + 5c, 2c- 5c) = (9c, -3c) = c( 9, -3) = c T(a)</a:t>
                </a:r>
              </a:p>
              <a:p>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T(ca) = c T(a)          ……………………..(2)</a:t>
                </a:r>
              </a:p>
              <a:p>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It is a linear transformation.</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 y="883920"/>
                <a:ext cx="11612880" cy="5659120"/>
              </a:xfrm>
              <a:blipFill>
                <a:blip r:embed="rId2"/>
                <a:stretch>
                  <a:fillRect l="-945" t="-1724" b="-10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40</a:t>
            </a:fld>
            <a:endParaRPr lang="en-US"/>
          </a:p>
        </p:txBody>
      </p:sp>
    </p:spTree>
    <p:extLst>
      <p:ext uri="{BB962C8B-B14F-4D97-AF65-F5344CB8AC3E}">
        <p14:creationId xmlns:p14="http://schemas.microsoft.com/office/powerpoint/2010/main" val="2984946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8315"/>
          </a:xfrm>
        </p:spPr>
        <p:txBody>
          <a:bodyPr>
            <a:normAutofit/>
          </a:bodyPr>
          <a:lstStyle/>
          <a:p>
            <a:r>
              <a:rPr lang="en-US" sz="2800" dirty="0" smtClean="0"/>
              <a:t>LALP 2.11</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 y="853440"/>
                <a:ext cx="11744960" cy="5902960"/>
              </a:xfrm>
            </p:spPr>
            <p:txBody>
              <a:bodyPr/>
              <a:lstStyle/>
              <a:p>
                <a:r>
                  <a:rPr lang="en-US" dirty="0" smtClean="0"/>
                  <a:t>1 Consider T : R </a:t>
                </a:r>
                <a:r>
                  <a:rPr lang="en-US" baseline="30000" dirty="0" smtClean="0"/>
                  <a:t>2         </a:t>
                </a:r>
                <a:r>
                  <a:rPr lang="en-US" dirty="0" smtClean="0"/>
                  <a:t>R</a:t>
                </a:r>
                <a:r>
                  <a:rPr lang="en-US" baseline="30000" dirty="0" smtClean="0"/>
                  <a:t>2</a:t>
                </a:r>
                <a:r>
                  <a:rPr lang="en-US" dirty="0" smtClean="0"/>
                  <a:t> defined as T( x, y) = (y, x) </a:t>
                </a:r>
              </a:p>
              <a:p>
                <a:r>
                  <a:rPr lang="en-US" dirty="0" smtClean="0"/>
                  <a:t>   a= (x1,y1) and b = (x2,y2),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T(a) = T(x1,y1) = (y1,x1), </a:t>
                </a:r>
              </a:p>
              <a:p>
                <a:r>
                  <a:rPr lang="en-US" dirty="0"/>
                  <a:t> </a:t>
                </a:r>
                <a:r>
                  <a:rPr lang="en-US" dirty="0" smtClean="0"/>
                  <a:t>                                                    T(b) = T (x2,y2) = (y2,x2)</a:t>
                </a:r>
                <a:endParaRPr lang="en-US" b="1" dirty="0" smtClean="0"/>
              </a:p>
              <a:p>
                <a:r>
                  <a:rPr lang="en-US" b="1" dirty="0"/>
                  <a:t> </a:t>
                </a:r>
                <a14:m>
                  <m:oMath xmlns:m="http://schemas.openxmlformats.org/officeDocument/2006/math">
                    <m:r>
                      <a:rPr lang="en-US" b="1" i="1">
                        <a:latin typeface="Cambria Math" panose="02040503050406030204" pitchFamily="18" charset="0"/>
                        <a:ea typeface="Cambria Math" panose="02040503050406030204" pitchFamily="18" charset="0"/>
                      </a:rPr>
                      <m:t>∴</m:t>
                    </m:r>
                  </m:oMath>
                </a14:m>
                <a:r>
                  <a:rPr lang="en-US" b="1" dirty="0" smtClean="0"/>
                  <a:t> T(a) + T(b)  = (y1,x1) + (y2 , x2) = (y1+y2, x1+x2)  ……………. (1)</a:t>
                </a:r>
                <a:r>
                  <a:rPr lang="en-US" dirty="0" smtClean="0"/>
                  <a:t>  </a:t>
                </a:r>
                <a:endParaRPr lang="en-US" dirty="0"/>
              </a:p>
              <a:p>
                <a:r>
                  <a:rPr lang="en-US" dirty="0" smtClean="0"/>
                  <a:t> We find </a:t>
                </a:r>
                <a:r>
                  <a:rPr lang="en-US" b="1" dirty="0" smtClean="0"/>
                  <a:t>T(</a:t>
                </a:r>
                <a:r>
                  <a:rPr lang="en-US" b="1" dirty="0" err="1" smtClean="0"/>
                  <a:t>a+b</a:t>
                </a:r>
                <a:r>
                  <a:rPr lang="en-US" b="1" dirty="0" smtClean="0"/>
                  <a:t>) = T((x1,y1)+ (x2,y2)) = T(x1+x2, y1+y2) = (y1+y2, x1+x2)…..(2)</a:t>
                </a:r>
                <a:endParaRPr lang="en-US" b="1" dirty="0"/>
              </a:p>
              <a:p>
                <a:r>
                  <a:rPr lang="en-US" b="1" dirty="0" smtClean="0"/>
                  <a:t> For some c, T(ca) = T(c(x1,y1)0 = T (cx1, cy1) = (cy1. cx1) = c( y1,x1) = </a:t>
                </a:r>
                <a:r>
                  <a:rPr lang="en-US" b="1" dirty="0" err="1" smtClean="0"/>
                  <a:t>cT</a:t>
                </a:r>
                <a:r>
                  <a:rPr lang="en-US" b="1" dirty="0" smtClean="0"/>
                  <a:t>(a)</a:t>
                </a:r>
              </a:p>
              <a:p>
                <a:r>
                  <a:rPr lang="en-US" b="1"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b="1" dirty="0" smtClean="0"/>
                  <a:t> T(ca) = c(T(a) ..(3)</a:t>
                </a:r>
              </a:p>
              <a:p>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b="1" dirty="0" smtClean="0"/>
                  <a:t> It is a linear transformation. It is reflection about the line y = x.</a:t>
                </a:r>
              </a:p>
              <a:p>
                <a:r>
                  <a:rPr lang="en-US" b="1" dirty="0" smtClean="0"/>
                  <a:t>In the same way T(</a:t>
                </a:r>
                <a:r>
                  <a:rPr lang="en-US" b="1" dirty="0" err="1" smtClean="0"/>
                  <a:t>x,y</a:t>
                </a:r>
                <a:r>
                  <a:rPr lang="en-US" b="1" dirty="0" smtClean="0"/>
                  <a:t>) = (y, -x) is a </a:t>
                </a:r>
                <a:r>
                  <a:rPr lang="en-US" b="1" dirty="0" err="1" smtClean="0"/>
                  <a:t>reflexion</a:t>
                </a:r>
                <a:r>
                  <a:rPr lang="en-US" b="1" smtClean="0"/>
                  <a:t> about y = -x</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 y="853440"/>
                <a:ext cx="11744960" cy="5902960"/>
              </a:xfrm>
              <a:blipFill>
                <a:blip r:embed="rId2"/>
                <a:stretch>
                  <a:fillRect l="-934" t="-1653"/>
                </a:stretch>
              </a:blipFill>
            </p:spPr>
            <p:txBody>
              <a:bodyPr/>
              <a:lstStyle/>
              <a:p>
                <a:r>
                  <a:rPr lang="en-US">
                    <a:noFill/>
                  </a:rPr>
                  <a:t> </a:t>
                </a:r>
              </a:p>
            </p:txBody>
          </p:sp>
        </mc:Fallback>
      </mc:AlternateContent>
      <p:cxnSp>
        <p:nvCxnSpPr>
          <p:cNvPr id="5" name="Straight Arrow Connector 4"/>
          <p:cNvCxnSpPr/>
          <p:nvPr/>
        </p:nvCxnSpPr>
        <p:spPr>
          <a:xfrm flipV="1">
            <a:off x="3068320" y="1137920"/>
            <a:ext cx="27432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41</a:t>
            </a:fld>
            <a:endParaRPr lang="en-US"/>
          </a:p>
        </p:txBody>
      </p:sp>
    </p:spTree>
    <p:extLst>
      <p:ext uri="{BB962C8B-B14F-4D97-AF65-F5344CB8AC3E}">
        <p14:creationId xmlns:p14="http://schemas.microsoft.com/office/powerpoint/2010/main" val="3949927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7355"/>
          </a:xfrm>
        </p:spPr>
        <p:txBody>
          <a:bodyPr>
            <a:noAutofit/>
          </a:bodyPr>
          <a:lstStyle/>
          <a:p>
            <a:r>
              <a:rPr lang="en-US" sz="2800" dirty="0" smtClean="0"/>
              <a:t>Lalp2.12 </a:t>
            </a:r>
            <a:endParaRPr lang="en-US"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0240" y="711200"/>
            <a:ext cx="10566400" cy="5934075"/>
          </a:xfrm>
        </p:spPr>
      </p:pic>
      <p:sp>
        <p:nvSpPr>
          <p:cNvPr id="3" name="Slide Number Placeholder 2"/>
          <p:cNvSpPr>
            <a:spLocks noGrp="1"/>
          </p:cNvSpPr>
          <p:nvPr>
            <p:ph type="sldNum" sz="quarter" idx="12"/>
          </p:nvPr>
        </p:nvSpPr>
        <p:spPr/>
        <p:txBody>
          <a:bodyPr/>
          <a:lstStyle/>
          <a:p>
            <a:fld id="{E7DE1435-65CC-43DB-90FE-CEFBCA305A4E}" type="slidenum">
              <a:rPr lang="en-US" smtClean="0"/>
              <a:t>42</a:t>
            </a:fld>
            <a:endParaRPr lang="en-US"/>
          </a:p>
        </p:txBody>
      </p:sp>
    </p:spTree>
    <p:extLst>
      <p:ext uri="{BB962C8B-B14F-4D97-AF65-F5344CB8AC3E}">
        <p14:creationId xmlns:p14="http://schemas.microsoft.com/office/powerpoint/2010/main" val="1185300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47675"/>
          </a:xfrm>
        </p:spPr>
        <p:txBody>
          <a:bodyPr>
            <a:noAutofit/>
          </a:bodyPr>
          <a:lstStyle/>
          <a:p>
            <a:r>
              <a:rPr lang="en-US" sz="2800" dirty="0" smtClean="0"/>
              <a:t>LALP 2.14</a:t>
            </a:r>
            <a:endParaRPr lang="en-US"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360" y="264160"/>
            <a:ext cx="10546080" cy="6400165"/>
          </a:xfrm>
        </p:spPr>
      </p:pic>
      <p:sp>
        <p:nvSpPr>
          <p:cNvPr id="3" name="Slide Number Placeholder 2"/>
          <p:cNvSpPr>
            <a:spLocks noGrp="1"/>
          </p:cNvSpPr>
          <p:nvPr>
            <p:ph type="sldNum" sz="quarter" idx="12"/>
          </p:nvPr>
        </p:nvSpPr>
        <p:spPr/>
        <p:txBody>
          <a:bodyPr/>
          <a:lstStyle/>
          <a:p>
            <a:fld id="{E7DE1435-65CC-43DB-90FE-CEFBCA305A4E}" type="slidenum">
              <a:rPr lang="en-US" smtClean="0"/>
              <a:t>43</a:t>
            </a:fld>
            <a:endParaRPr lang="en-US"/>
          </a:p>
        </p:txBody>
      </p:sp>
    </p:spTree>
    <p:extLst>
      <p:ext uri="{BB962C8B-B14F-4D97-AF65-F5344CB8AC3E}">
        <p14:creationId xmlns:p14="http://schemas.microsoft.com/office/powerpoint/2010/main" val="3564738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66395"/>
          </a:xfrm>
        </p:spPr>
        <p:txBody>
          <a:bodyPr>
            <a:noAutofit/>
          </a:bodyPr>
          <a:lstStyle/>
          <a:p>
            <a:r>
              <a:rPr lang="en-US" sz="2800" dirty="0" smtClean="0"/>
              <a:t>LALP13</a:t>
            </a:r>
            <a:endParaRPr lang="en-US"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1680" y="233680"/>
            <a:ext cx="10840720" cy="6298883"/>
          </a:xfrm>
        </p:spPr>
      </p:pic>
      <p:sp>
        <p:nvSpPr>
          <p:cNvPr id="3" name="Slide Number Placeholder 2"/>
          <p:cNvSpPr>
            <a:spLocks noGrp="1"/>
          </p:cNvSpPr>
          <p:nvPr>
            <p:ph type="sldNum" sz="quarter" idx="12"/>
          </p:nvPr>
        </p:nvSpPr>
        <p:spPr/>
        <p:txBody>
          <a:bodyPr/>
          <a:lstStyle/>
          <a:p>
            <a:fld id="{E7DE1435-65CC-43DB-90FE-CEFBCA305A4E}" type="slidenum">
              <a:rPr lang="en-US" smtClean="0"/>
              <a:t>44</a:t>
            </a:fld>
            <a:endParaRPr lang="en-US"/>
          </a:p>
        </p:txBody>
      </p:sp>
    </p:spTree>
    <p:extLst>
      <p:ext uri="{BB962C8B-B14F-4D97-AF65-F5344CB8AC3E}">
        <p14:creationId xmlns:p14="http://schemas.microsoft.com/office/powerpoint/2010/main" val="3458754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a:bodyPr>
          <a:lstStyle/>
          <a:p>
            <a:r>
              <a:rPr lang="en-US" sz="2800" dirty="0" smtClean="0"/>
              <a:t>LALP 2.15</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5440" y="863600"/>
                <a:ext cx="11511280" cy="5760720"/>
              </a:xfrm>
            </p:spPr>
            <p:txBody>
              <a:bodyPr>
                <a:normAutofit fontScale="92500" lnSpcReduction="10000"/>
              </a:bodyPr>
              <a:lstStyle/>
              <a:p>
                <a:r>
                  <a:rPr lang="en-US" dirty="0" smtClean="0"/>
                  <a:t> of L.T</a:t>
                </a:r>
              </a:p>
              <a:p>
                <a:r>
                  <a:rPr lang="en-US" dirty="0" smtClean="0"/>
                  <a:t>Properties</a:t>
                </a:r>
                <a:endParaRPr lang="en-US" dirty="0"/>
              </a:p>
              <a:p>
                <a:r>
                  <a:rPr lang="en-US" dirty="0" smtClean="0"/>
                  <a:t>Example 1: For 0 &lt; b&lt; a, T(a1,a2) = (a1, (b/a)a2) is a linear transformation which converts circle x</a:t>
                </a:r>
                <a:r>
                  <a:rPr lang="en-US" baseline="30000" dirty="0" smtClean="0"/>
                  <a:t>2</a:t>
                </a:r>
                <a:r>
                  <a:rPr lang="en-US" dirty="0" smtClean="0"/>
                  <a:t> + y</a:t>
                </a:r>
                <a:r>
                  <a:rPr lang="en-US" baseline="30000" dirty="0" smtClean="0"/>
                  <a:t>2</a:t>
                </a:r>
                <a:r>
                  <a:rPr lang="en-US" dirty="0" smtClean="0"/>
                  <a:t>  = a</a:t>
                </a:r>
                <a:r>
                  <a:rPr lang="en-US" baseline="30000" dirty="0" smtClean="0"/>
                  <a:t>2 </a:t>
                </a:r>
                <a:r>
                  <a:rPr lang="en-US" dirty="0" smtClean="0"/>
                  <a:t> </a:t>
                </a:r>
                <a:r>
                  <a:rPr lang="en-US" dirty="0" err="1" smtClean="0"/>
                  <a:t>ontothe</a:t>
                </a:r>
                <a:r>
                  <a:rPr lang="en-US" dirty="0" smtClean="0"/>
                  <a:t> ellipse (x/a)</a:t>
                </a:r>
                <a:r>
                  <a:rPr lang="en-US" baseline="30000" dirty="0" smtClean="0"/>
                  <a:t>2</a:t>
                </a:r>
                <a:r>
                  <a:rPr lang="en-US" dirty="0" smtClean="0"/>
                  <a:t> + (y/b)</a:t>
                </a:r>
                <a:r>
                  <a:rPr lang="en-US" baseline="30000" dirty="0" smtClean="0"/>
                  <a:t>2</a:t>
                </a:r>
                <a:r>
                  <a:rPr lang="en-US" dirty="0" smtClean="0"/>
                  <a:t> =1</a:t>
                </a:r>
              </a:p>
              <a:p>
                <a:endParaRPr lang="en-US" dirty="0"/>
              </a:p>
              <a:p>
                <a:endParaRPr lang="en-US" dirty="0" smtClean="0"/>
              </a:p>
              <a:p>
                <a:endParaRPr lang="en-US" dirty="0"/>
              </a:p>
              <a:p>
                <a:r>
                  <a:rPr lang="en-US" dirty="0" smtClean="0"/>
                  <a:t>2 : For a L.T.  T : U      V, for </a:t>
                </a:r>
                <a:r>
                  <a:rPr lang="el-GR" dirty="0" smtClean="0"/>
                  <a:t>ϴ </a:t>
                </a:r>
                <a14:m>
                  <m:oMath xmlns:m="http://schemas.openxmlformats.org/officeDocument/2006/math">
                    <m:r>
                      <a:rPr lang="el-G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m:rPr>
                        <m:nor/>
                      </m:rPr>
                      <a:rPr lang="el-GR" dirty="0"/>
                      <m:t>ϴ</m:t>
                    </m:r>
                  </m:oMath>
                </a14:m>
                <a:r>
                  <a:rPr lang="en-US" dirty="0" smtClean="0"/>
                  <a:t>) = </a:t>
                </a:r>
                <a:r>
                  <a:rPr lang="el-GR" dirty="0" smtClean="0"/>
                  <a:t>ϴ</a:t>
                </a:r>
                <a:endParaRPr lang="en-US" dirty="0" smtClean="0"/>
              </a:p>
              <a:p>
                <a:r>
                  <a:rPr lang="en-US" dirty="0" smtClean="0"/>
                  <a:t>3 : For a L.T,  T : U      V, for any x </a:t>
                </a:r>
                <a14:m>
                  <m:oMath xmlns:m="http://schemas.openxmlformats.org/officeDocument/2006/math">
                    <m:r>
                      <a:rPr lang="el-GR"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oMath>
                </a14:m>
                <a:r>
                  <a:rPr lang="en-US" dirty="0" smtClean="0"/>
                  <a:t> , T(-x) = - T(x)</a:t>
                </a:r>
              </a:p>
              <a:p>
                <a:r>
                  <a:rPr lang="en-US" dirty="0" smtClean="0"/>
                  <a:t>4 </a:t>
                </a:r>
                <a:r>
                  <a:rPr lang="en-US" dirty="0"/>
                  <a:t>: For a L.T,  T : U      V, for any </a:t>
                </a:r>
                <a:r>
                  <a:rPr lang="en-US" dirty="0" smtClean="0"/>
                  <a:t>x1, x2 </a:t>
                </a:r>
                <a14:m>
                  <m:oMath xmlns:m="http://schemas.openxmlformats.org/officeDocument/2006/math">
                    <m:r>
                      <a:rPr lang="el-GR"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oMath>
                </a14:m>
                <a:r>
                  <a:rPr lang="en-US" dirty="0" smtClean="0"/>
                  <a:t>, T (x1-x2) = t(x1) – T(x2)</a:t>
                </a:r>
              </a:p>
              <a:p>
                <a:r>
                  <a:rPr lang="en-US" dirty="0" smtClean="0"/>
                  <a:t>5 </a:t>
                </a:r>
                <a:r>
                  <a:rPr lang="en-US" dirty="0"/>
                  <a:t>For a L.T,  T : </a:t>
                </a:r>
                <a:r>
                  <a:rPr lang="en-US" dirty="0" smtClean="0"/>
                  <a:t>U    V, The set N(T) ={ x| T(x) = </a:t>
                </a:r>
                <a:r>
                  <a:rPr lang="en-US" dirty="0"/>
                  <a:t> </a:t>
                </a:r>
                <a:r>
                  <a:rPr lang="el-GR" dirty="0" smtClean="0"/>
                  <a:t>ϴ</a:t>
                </a:r>
                <a:r>
                  <a:rPr lang="en-US" dirty="0" smtClean="0"/>
                  <a:t>} is called a null space, </a:t>
                </a:r>
                <a:r>
                  <a:rPr lang="el-GR" dirty="0" smtClean="0"/>
                  <a:t>ϴ</a:t>
                </a:r>
                <a:r>
                  <a:rPr lang="en-US" dirty="0" smtClean="0"/>
                  <a:t> </a:t>
                </a:r>
                <a14:m>
                  <m:oMath xmlns:m="http://schemas.openxmlformats.org/officeDocument/2006/math">
                    <m:r>
                      <a:rPr lang="el-GR" i="1">
                        <a:latin typeface="Cambria Math" panose="02040503050406030204" pitchFamily="18" charset="0"/>
                        <a:ea typeface="Cambria Math" panose="02040503050406030204" pitchFamily="18" charset="0"/>
                      </a:rPr>
                      <m:t>∈</m:t>
                    </m:r>
                  </m:oMath>
                </a14:m>
                <a:r>
                  <a:rPr lang="en-US" dirty="0" smtClean="0"/>
                  <a:t> V</a:t>
                </a:r>
              </a:p>
              <a:p>
                <a:r>
                  <a:rPr lang="en-US" dirty="0" smtClean="0"/>
                  <a:t>   N(T) is called ‘ kernel’ of L.T</a:t>
                </a:r>
              </a:p>
              <a:p>
                <a:r>
                  <a:rPr lang="en-US" dirty="0" smtClean="0"/>
                  <a:t>6 For a L.T. T:U  V , the set  R(T) = {T(x) = y , for each x </a:t>
                </a:r>
                <a14:m>
                  <m:oMath xmlns:m="http://schemas.openxmlformats.org/officeDocument/2006/math">
                    <m:r>
                      <a:rPr lang="el-GR"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oMath>
                </a14:m>
                <a:r>
                  <a:rPr lang="en-US" dirty="0" smtClean="0"/>
                  <a:t>} is called the range of L.T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5440" y="863600"/>
                <a:ext cx="11511280" cy="5760720"/>
              </a:xfrm>
              <a:blipFill>
                <a:blip r:embed="rId2"/>
                <a:stretch>
                  <a:fillRect l="-847" t="-2222" r="-159" b="-212"/>
                </a:stretch>
              </a:blipFill>
            </p:spPr>
            <p:txBody>
              <a:bodyPr/>
              <a:lstStyle/>
              <a:p>
                <a:r>
                  <a:rPr lang="en-US">
                    <a:noFill/>
                  </a:rPr>
                  <a:t> </a:t>
                </a:r>
              </a:p>
            </p:txBody>
          </p:sp>
        </mc:Fallback>
      </mc:AlternateContent>
      <p:sp>
        <p:nvSpPr>
          <p:cNvPr id="5" name="Flowchart: Connector 4"/>
          <p:cNvSpPr/>
          <p:nvPr/>
        </p:nvSpPr>
        <p:spPr>
          <a:xfrm>
            <a:off x="548640" y="2001520"/>
            <a:ext cx="944880" cy="99568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 name="Oval 5"/>
          <p:cNvSpPr/>
          <p:nvPr/>
        </p:nvSpPr>
        <p:spPr>
          <a:xfrm>
            <a:off x="1087120" y="2570480"/>
            <a:ext cx="406400" cy="60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574800" y="2174240"/>
            <a:ext cx="833120"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 name="Straight Arrow Connector 8"/>
          <p:cNvCxnSpPr/>
          <p:nvPr/>
        </p:nvCxnSpPr>
        <p:spPr>
          <a:xfrm flipV="1">
            <a:off x="3220720" y="3535680"/>
            <a:ext cx="35560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20720" y="405384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058160" y="4551681"/>
            <a:ext cx="51816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058160" y="5059681"/>
            <a:ext cx="203200" cy="10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824480" y="610616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45</a:t>
            </a:fld>
            <a:endParaRPr lang="en-US"/>
          </a:p>
        </p:txBody>
      </p:sp>
    </p:spTree>
    <p:extLst>
      <p:ext uri="{BB962C8B-B14F-4D97-AF65-F5344CB8AC3E}">
        <p14:creationId xmlns:p14="http://schemas.microsoft.com/office/powerpoint/2010/main" val="175269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8955"/>
          </a:xfrm>
        </p:spPr>
        <p:txBody>
          <a:bodyPr>
            <a:normAutofit/>
          </a:bodyPr>
          <a:lstStyle/>
          <a:p>
            <a:r>
              <a:rPr lang="en-US" sz="2800" dirty="0" smtClean="0"/>
              <a:t>LALP 2.16</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5920" y="792480"/>
                <a:ext cx="11531600" cy="5882640"/>
              </a:xfrm>
            </p:spPr>
            <p:txBody>
              <a:bodyPr/>
              <a:lstStyle/>
              <a:p>
                <a:r>
                  <a:rPr lang="en-US" dirty="0" smtClean="0"/>
                  <a:t>If U = {x1,x2, … </a:t>
                </a:r>
                <a:r>
                  <a:rPr lang="en-US" dirty="0" err="1" smtClean="0"/>
                  <a:t>xn</a:t>
                </a:r>
                <a:r>
                  <a:rPr lang="en-US" dirty="0" smtClean="0"/>
                  <a:t>} then R(T) = { T(x1), T (x2),…… T(</a:t>
                </a:r>
                <a:r>
                  <a:rPr lang="en-US" dirty="0" err="1" smtClean="0"/>
                  <a:t>xn</a:t>
                </a:r>
                <a:r>
                  <a:rPr lang="en-US" dirty="0" smtClean="0"/>
                  <a:t>)}</a:t>
                </a:r>
              </a:p>
              <a:p>
                <a:r>
                  <a:rPr lang="en-US" dirty="0" smtClean="0"/>
                  <a:t>The null space N(T) is a subspace of U and the Range is a subspace of V.</a:t>
                </a:r>
              </a:p>
              <a:p>
                <a:endParaRPr lang="en-US" dirty="0"/>
              </a:p>
              <a:p>
                <a:r>
                  <a:rPr lang="en-US" b="1" dirty="0" smtClean="0"/>
                  <a:t>Linear </a:t>
                </a:r>
                <a:r>
                  <a:rPr lang="en-US" b="1" dirty="0" err="1" smtClean="0"/>
                  <a:t>Transformaation</a:t>
                </a:r>
                <a:r>
                  <a:rPr lang="en-US" b="1" dirty="0" smtClean="0"/>
                  <a:t> on basis:</a:t>
                </a:r>
              </a:p>
              <a:p>
                <a:r>
                  <a:rPr lang="en-US" dirty="0" smtClean="0"/>
                  <a:t>1  Standard Basis of R</a:t>
                </a:r>
                <a:r>
                  <a:rPr lang="en-US" baseline="30000" dirty="0" smtClean="0"/>
                  <a:t>2</a:t>
                </a:r>
                <a:r>
                  <a:rPr lang="en-US" dirty="0" smtClean="0"/>
                  <a:t> = {(1,0), (0,1)} = {I ,j } = standard basis of R</a:t>
                </a:r>
                <a:r>
                  <a:rPr lang="en-US" baseline="30000" dirty="0" smtClean="0"/>
                  <a:t>2</a:t>
                </a:r>
                <a:endParaRPr lang="en-US" dirty="0" smtClean="0"/>
              </a:p>
              <a:p>
                <a:r>
                  <a:rPr lang="en-US" dirty="0"/>
                  <a:t> </a:t>
                </a:r>
                <a:r>
                  <a:rPr lang="en-US" dirty="0" smtClean="0"/>
                  <a:t>   T : R</a:t>
                </a:r>
                <a:r>
                  <a:rPr lang="en-US" baseline="30000" dirty="0" smtClean="0"/>
                  <a:t>2</a:t>
                </a:r>
                <a:r>
                  <a:rPr lang="en-US" dirty="0" smtClean="0"/>
                  <a:t>     </a:t>
                </a:r>
                <a:r>
                  <a:rPr lang="en-US" dirty="0" err="1" smtClean="0"/>
                  <a:t>R</a:t>
                </a:r>
                <a:r>
                  <a:rPr lang="en-US" baseline="30000" dirty="0" err="1" smtClean="0"/>
                  <a:t>2</a:t>
                </a:r>
                <a:r>
                  <a:rPr lang="en-US" dirty="0"/>
                  <a:t> </a:t>
                </a:r>
                <a:r>
                  <a:rPr lang="en-US" dirty="0" smtClean="0"/>
                  <a:t>, so that for any (</a:t>
                </a:r>
                <a:r>
                  <a:rPr lang="en-US" dirty="0" err="1" smtClean="0"/>
                  <a:t>x,y</a:t>
                </a:r>
                <a:r>
                  <a:rPr lang="en-US" dirty="0" smtClean="0"/>
                  <a:t>) in R</a:t>
                </a:r>
                <a:r>
                  <a:rPr lang="en-US" baseline="30000" dirty="0" smtClean="0"/>
                  <a:t>2</a:t>
                </a:r>
                <a:r>
                  <a:rPr lang="en-US" dirty="0" smtClean="0"/>
                  <a:t>, T(</a:t>
                </a:r>
                <a:r>
                  <a:rPr lang="en-US" dirty="0" err="1" smtClean="0"/>
                  <a:t>x,y</a:t>
                </a:r>
                <a:r>
                  <a:rPr lang="en-US" dirty="0" smtClean="0"/>
                  <a:t>) = ( 2x+ y , x +2y)</a:t>
                </a:r>
              </a:p>
              <a:p>
                <a:r>
                  <a:rPr lang="en-US" dirty="0"/>
                  <a:t> </a:t>
                </a:r>
                <a:r>
                  <a:rPr lang="en-US" dirty="0" smtClean="0"/>
                  <a:t>Is </a:t>
                </a:r>
                <a:r>
                  <a:rPr lang="en-US" dirty="0"/>
                  <a:t> </a:t>
                </a:r>
                <a:r>
                  <a:rPr lang="en-US" dirty="0" smtClean="0"/>
                  <a:t>T linear?, In fact, T</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r>
                      <a:rPr lang="en-US" b="0" i="1" smtClean="0">
                        <a:latin typeface="Cambria Math" panose="02040503050406030204" pitchFamily="18" charset="0"/>
                      </a:rPr>
                      <m:t>= </m:t>
                    </m:r>
                    <m:d>
                      <m:dPr>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mr>
                          <m:mr>
                            <m:e>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e>
                          </m:mr>
                        </m:m>
                      </m:e>
                    </m:d>
                  </m:oMath>
                </a14:m>
                <a:r>
                  <a:rPr lang="en-US" dirty="0" smtClean="0"/>
                  <a:t> </a:t>
                </a:r>
              </a:p>
              <a:p>
                <a:r>
                  <a:rPr lang="en-US" dirty="0" smtClean="0"/>
                  <a:t>What is T</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i="1">
                        <a:latin typeface="Cambria Math" panose="02040503050406030204" pitchFamily="18" charset="0"/>
                      </a:rPr>
                      <m:t>= </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r>
                                <a:rPr lang="en-US" b="0" i="1" smtClean="0">
                                  <a:latin typeface="Cambria Math" panose="02040503050406030204" pitchFamily="18" charset="0"/>
                                </a:rPr>
                                <m:t>.1 </m:t>
                              </m:r>
                              <m:r>
                                <a:rPr lang="en-US" i="1">
                                  <a:latin typeface="Cambria Math" panose="02040503050406030204" pitchFamily="18" charset="0"/>
                                </a:rPr>
                                <m:t>+</m:t>
                              </m:r>
                              <m:r>
                                <a:rPr lang="en-US" b="0" i="1" smtClean="0">
                                  <a:latin typeface="Cambria Math" panose="02040503050406030204" pitchFamily="18" charset="0"/>
                                </a:rPr>
                                <m:t>0</m:t>
                              </m:r>
                            </m:e>
                          </m:mr>
                          <m:mr>
                            <m:e>
                              <m:r>
                                <a:rPr lang="en-US" b="0" i="1" smtClean="0">
                                  <a:latin typeface="Cambria Math" panose="02040503050406030204" pitchFamily="18" charset="0"/>
                                </a:rPr>
                                <m:t>1</m:t>
                              </m:r>
                              <m:r>
                                <a:rPr lang="en-US" i="1">
                                  <a:latin typeface="Cambria Math" panose="02040503050406030204" pitchFamily="18" charset="0"/>
                                </a:rPr>
                                <m:t>+2</m:t>
                              </m:r>
                              <m:r>
                                <a:rPr lang="en-US" b="0" i="1" smtClean="0">
                                  <a:latin typeface="Cambria Math" panose="02040503050406030204" pitchFamily="18" charset="0"/>
                                </a:rPr>
                                <m:t>.0 </m:t>
                              </m:r>
                            </m:e>
                          </m:mr>
                        </m:m>
                      </m:e>
                    </m:d>
                    <m:r>
                      <a:rPr lang="en-US" b="0" i="1" smtClean="0">
                        <a:latin typeface="Cambria Math" panose="02040503050406030204" pitchFamily="18" charset="0"/>
                      </a:rPr>
                      <m:t>=</m:t>
                    </m:r>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1</m:t>
                              </m:r>
                            </m:e>
                          </m:mr>
                        </m:m>
                      </m:e>
                    </m:d>
                  </m:oMath>
                </a14:m>
                <a:endParaRPr lang="en-US" dirty="0" smtClean="0"/>
              </a:p>
              <a:p>
                <a:r>
                  <a:rPr lang="en-US" dirty="0" smtClean="0"/>
                  <a:t>In the same way, </a:t>
                </a:r>
                <a:r>
                  <a:rPr lang="en-US" dirty="0"/>
                  <a:t>T</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 </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latin typeface="Cambria Math" panose="02040503050406030204" pitchFamily="18" charset="0"/>
                                </a:rPr>
                                <m:t>1</m:t>
                              </m:r>
                            </m:e>
                          </m:mr>
                          <m:mr>
                            <m:e>
                              <m:r>
                                <a:rPr lang="en-US" b="0" i="1" smtClean="0">
                                  <a:latin typeface="Cambria Math" panose="02040503050406030204" pitchFamily="18" charset="0"/>
                                </a:rPr>
                                <m:t>0</m:t>
                              </m:r>
                              <m:r>
                                <a:rPr lang="en-US" i="1">
                                  <a:latin typeface="Cambria Math" panose="02040503050406030204" pitchFamily="18" charset="0"/>
                                </a:rPr>
                                <m:t>+2.</m:t>
                              </m:r>
                              <m:r>
                                <a:rPr lang="en-US" b="0" i="1" smtClean="0">
                                  <a:latin typeface="Cambria Math" panose="02040503050406030204" pitchFamily="18" charset="0"/>
                                </a:rPr>
                                <m:t>1</m:t>
                              </m:r>
                              <m:r>
                                <a:rPr lang="en-US" i="1">
                                  <a:latin typeface="Cambria Math" panose="02040503050406030204" pitchFamily="18" charset="0"/>
                                </a:rPr>
                                <m:t> </m:t>
                              </m:r>
                            </m:e>
                          </m:mr>
                        </m:m>
                      </m:e>
                    </m:d>
                    <m:r>
                      <a:rPr lang="en-US" i="1">
                        <a:latin typeface="Cambria Math" panose="02040503050406030204" pitchFamily="18" charset="0"/>
                      </a:rPr>
                      <m:t>=</m:t>
                    </m:r>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5920" y="792480"/>
                <a:ext cx="11531600" cy="5882640"/>
              </a:xfrm>
              <a:blipFill>
                <a:blip r:embed="rId2"/>
                <a:stretch>
                  <a:fillRect l="-952" t="-1658"/>
                </a:stretch>
              </a:blipFill>
            </p:spPr>
            <p:txBody>
              <a:bodyPr/>
              <a:lstStyle/>
              <a:p>
                <a:r>
                  <a:rPr lang="en-US">
                    <a:noFill/>
                  </a:rPr>
                  <a:t> </a:t>
                </a:r>
              </a:p>
            </p:txBody>
          </p:sp>
        </mc:Fallback>
      </mc:AlternateContent>
      <p:cxnSp>
        <p:nvCxnSpPr>
          <p:cNvPr id="5" name="Straight Connector 4"/>
          <p:cNvCxnSpPr/>
          <p:nvPr/>
        </p:nvCxnSpPr>
        <p:spPr>
          <a:xfrm flipH="1">
            <a:off x="1798320" y="3566160"/>
            <a:ext cx="284480" cy="3048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46</a:t>
            </a:fld>
            <a:endParaRPr lang="en-US"/>
          </a:p>
        </p:txBody>
      </p:sp>
    </p:spTree>
    <p:extLst>
      <p:ext uri="{BB962C8B-B14F-4D97-AF65-F5344CB8AC3E}">
        <p14:creationId xmlns:p14="http://schemas.microsoft.com/office/powerpoint/2010/main" val="3110343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07035"/>
          </a:xfrm>
        </p:spPr>
        <p:txBody>
          <a:bodyPr>
            <a:normAutofit fontScale="90000"/>
          </a:bodyPr>
          <a:lstStyle/>
          <a:p>
            <a:r>
              <a:rPr lang="en-US" sz="2800" dirty="0" smtClean="0"/>
              <a:t>LALP 2.17</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360" y="772160"/>
                <a:ext cx="11297920" cy="5404803"/>
              </a:xfrm>
            </p:spPr>
            <p:txBody>
              <a:bodyPr/>
              <a:lstStyle/>
              <a:p>
                <a:r>
                  <a:rPr lang="en-US" dirty="0" smtClean="0"/>
                  <a:t> T</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 </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1</m:t>
                              </m:r>
                            </m:e>
                          </m:mr>
                        </m:m>
                      </m:e>
                    </m:d>
                  </m:oMath>
                </a14:m>
                <a:r>
                  <a:rPr lang="en-US" dirty="0" smtClean="0"/>
                  <a:t>  and</a:t>
                </a:r>
              </a:p>
              <a:p>
                <a:r>
                  <a:rPr lang="en-US" dirty="0"/>
                  <a:t> T</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 </m:t>
                    </m:r>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
                      </m:e>
                    </m:d>
                  </m:oMath>
                </a14:m>
                <a:endParaRPr lang="en-US" dirty="0" smtClean="0"/>
              </a:p>
              <a:p>
                <a:r>
                  <a:rPr lang="en-US" dirty="0" smtClean="0"/>
                  <a:t>The L.T. converts vectors of standard basis B1 = { </a:t>
                </a:r>
                <a:r>
                  <a:rPr lang="en-US" dirty="0" err="1" smtClean="0"/>
                  <a:t>i</a:t>
                </a:r>
                <a:r>
                  <a:rPr lang="en-US" dirty="0" smtClean="0"/>
                  <a:t>, j} in to {T(</a:t>
                </a:r>
                <a:r>
                  <a:rPr lang="en-US" dirty="0" err="1" smtClean="0"/>
                  <a:t>i</a:t>
                </a:r>
                <a:r>
                  <a:rPr lang="en-US" dirty="0" smtClean="0"/>
                  <a:t>), T(j)}</a:t>
                </a:r>
              </a:p>
              <a:p>
                <a:r>
                  <a:rPr lang="en-US" dirty="0" smtClean="0"/>
                  <a:t>In our case, T(</a:t>
                </a:r>
                <a:r>
                  <a:rPr lang="en-US" dirty="0" err="1" smtClean="0"/>
                  <a:t>i</a:t>
                </a:r>
                <a:r>
                  <a:rPr lang="en-US" dirty="0" smtClean="0"/>
                  <a:t>) = </a:t>
                </a:r>
                <a:r>
                  <a:rPr lang="en-US" dirty="0"/>
                  <a:t>T</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 </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1</m:t>
                              </m:r>
                            </m:e>
                          </m:mr>
                        </m:m>
                      </m:e>
                    </m:d>
                  </m:oMath>
                </a14:m>
                <a:r>
                  <a:rPr lang="en-US" dirty="0"/>
                  <a:t> </a:t>
                </a:r>
                <a:r>
                  <a:rPr lang="en-US" dirty="0" smtClean="0"/>
                  <a:t>,   T(j) = </a:t>
                </a:r>
                <a:r>
                  <a:rPr lang="en-US" dirty="0"/>
                  <a:t>T</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 </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2</m:t>
                              </m:r>
                            </m:e>
                          </m:mr>
                        </m:m>
                      </m:e>
                    </m:d>
                  </m:oMath>
                </a14:m>
                <a:endParaRPr lang="en-US" dirty="0" smtClean="0"/>
              </a:p>
              <a:p>
                <a:r>
                  <a:rPr lang="en-US" dirty="0" smtClean="0"/>
                  <a:t>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 </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0</m:t>
                              </m:r>
                            </m:e>
                          </m:mr>
                          <m:mr>
                            <m:e>
                              <m:r>
                                <a:rPr lang="en-US" b="0" i="1" smtClean="0">
                                  <a:latin typeface="Cambria Math" panose="02040503050406030204" pitchFamily="18" charset="0"/>
                                </a:rPr>
                                <m:t> </m:t>
                              </m:r>
                              <m:r>
                                <a:rPr lang="en-US" i="1">
                                  <a:latin typeface="Cambria Math" panose="02040503050406030204" pitchFamily="18" charset="0"/>
                                </a:rPr>
                                <m:t>1</m:t>
                              </m:r>
                            </m:e>
                          </m:mr>
                        </m:m>
                      </m:e>
                    </m:d>
                  </m:oMath>
                </a14:m>
                <a:r>
                  <a:rPr lang="en-US" dirty="0" smtClean="0"/>
                  <a:t>}  = { T</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oMath>
                </a14:m>
                <a:r>
                  <a:rPr lang="en-US" dirty="0" smtClean="0"/>
                  <a:t> T</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 }={</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1</m:t>
                              </m:r>
                            </m:e>
                          </m:mr>
                        </m:m>
                      </m:e>
                    </m:d>
                  </m:oMath>
                </a14:m>
                <a:r>
                  <a:rPr lang="en-US" dirty="0" smtClean="0"/>
                  <a:t> ,</a:t>
                </a:r>
                <a:r>
                  <a:rPr lang="en-US" dirty="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2</m:t>
                              </m:r>
                            </m:e>
                          </m:mr>
                        </m:m>
                      </m:e>
                    </m:d>
                  </m:oMath>
                </a14:m>
                <a:r>
                  <a:rPr lang="en-US" dirty="0" smtClean="0"/>
                  <a:t>}=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mr>
                        </m:m>
                      </m:e>
                    </m:d>
                  </m:oMath>
                </a14:m>
                <a:endParaRPr lang="en-US" dirty="0" smtClean="0"/>
              </a:p>
              <a:p>
                <a:r>
                  <a:rPr lang="en-US" dirty="0" smtClean="0"/>
                  <a:t>So the </a:t>
                </a:r>
                <a:r>
                  <a:rPr lang="en-US" dirty="0"/>
                  <a:t>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2</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2</m:t>
                              </m:r>
                            </m:e>
                          </m:mr>
                        </m:m>
                      </m:e>
                    </m:d>
                  </m:oMath>
                </a14:m>
                <a:r>
                  <a:rPr lang="en-US" dirty="0" smtClean="0"/>
                  <a:t> is the result of L.T. on the standard basis.</a:t>
                </a:r>
              </a:p>
              <a:p>
                <a:r>
                  <a:rPr lang="en-US" dirty="0" smtClean="0"/>
                  <a:t>The given L.T. converts/ transforms the basic vectors  column vectors of domain set into </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360" y="772160"/>
                <a:ext cx="11297920" cy="5404803"/>
              </a:xfrm>
              <a:blipFill>
                <a:blip r:embed="rId2"/>
                <a:stretch>
                  <a:fillRect l="-9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47</a:t>
            </a:fld>
            <a:endParaRPr lang="en-US"/>
          </a:p>
        </p:txBody>
      </p:sp>
    </p:spTree>
    <p:extLst>
      <p:ext uri="{BB962C8B-B14F-4D97-AF65-F5344CB8AC3E}">
        <p14:creationId xmlns:p14="http://schemas.microsoft.com/office/powerpoint/2010/main" val="4144040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7995"/>
          </a:xfrm>
        </p:spPr>
        <p:txBody>
          <a:bodyPr>
            <a:noAutofit/>
          </a:bodyPr>
          <a:lstStyle/>
          <a:p>
            <a:r>
              <a:rPr lang="en-US" sz="2800" dirty="0" smtClean="0"/>
              <a:t>LALP 2.18</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6560" y="833120"/>
                <a:ext cx="11328400" cy="5343843"/>
              </a:xfrm>
            </p:spPr>
            <p:txBody>
              <a:bodyPr>
                <a:normAutofit lnSpcReduction="10000"/>
              </a:bodyPr>
              <a:lstStyle/>
              <a:p>
                <a:r>
                  <a:rPr lang="en-US" dirty="0" smtClean="0"/>
                  <a:t>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2</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2</m:t>
                              </m:r>
                            </m:e>
                          </m:mr>
                        </m:m>
                      </m:e>
                    </m:d>
                  </m:oMath>
                </a14:m>
                <a:r>
                  <a:rPr lang="en-US" dirty="0" smtClean="0"/>
                  <a:t> . THIS IS CALLED A MATRIX OF L.T.</a:t>
                </a:r>
              </a:p>
              <a:p>
                <a:r>
                  <a:rPr lang="en-US" dirty="0" smtClean="0"/>
                  <a:t>EXAMPLE 2:</a:t>
                </a:r>
              </a:p>
              <a:p>
                <a:r>
                  <a:rPr lang="en-US" dirty="0" smtClean="0"/>
                  <a:t>Let T: R</a:t>
                </a:r>
                <a:r>
                  <a:rPr lang="en-US" baseline="30000" dirty="0" smtClean="0"/>
                  <a:t>2 </a:t>
                </a:r>
                <a:r>
                  <a:rPr lang="en-US" dirty="0" smtClean="0"/>
                  <a:t>    R</a:t>
                </a:r>
                <a:r>
                  <a:rPr lang="en-US" baseline="30000" dirty="0" smtClean="0"/>
                  <a:t>3 </a:t>
                </a:r>
                <a:r>
                  <a:rPr lang="en-US" dirty="0" smtClean="0"/>
                  <a:t> defined as , in the form of row vectors, T(</a:t>
                </a:r>
                <a:r>
                  <a:rPr lang="en-US" dirty="0" err="1" smtClean="0"/>
                  <a:t>a,b</a:t>
                </a:r>
                <a:r>
                  <a:rPr lang="en-US" dirty="0" smtClean="0"/>
                  <a:t>) = ( b, a, </a:t>
                </a:r>
                <a:r>
                  <a:rPr lang="en-US" dirty="0" err="1" smtClean="0"/>
                  <a:t>a+b</a:t>
                </a:r>
                <a:r>
                  <a:rPr lang="en-US" dirty="0" smtClean="0"/>
                  <a:t>)</a:t>
                </a:r>
              </a:p>
              <a:p>
                <a:r>
                  <a:rPr lang="en-US" dirty="0" smtClean="0"/>
                  <a:t>Standard basis of R</a:t>
                </a:r>
                <a:r>
                  <a:rPr lang="en-US" baseline="30000" dirty="0" smtClean="0"/>
                  <a:t>2</a:t>
                </a:r>
                <a:r>
                  <a:rPr lang="en-US" dirty="0" smtClean="0"/>
                  <a:t> are </a:t>
                </a:r>
                <a:r>
                  <a:rPr lang="en-US" dirty="0"/>
                  <a:t>{(1,0), (0,1</a:t>
                </a:r>
                <a:r>
                  <a:rPr lang="en-US" dirty="0" smtClean="0"/>
                  <a:t>)}. They will be converted using this L.T.</a:t>
                </a:r>
              </a:p>
              <a:p>
                <a:r>
                  <a:rPr lang="en-US" dirty="0"/>
                  <a:t>T(</a:t>
                </a:r>
                <a:r>
                  <a:rPr lang="en-US" dirty="0" err="1"/>
                  <a:t>a,b</a:t>
                </a:r>
                <a:r>
                  <a:rPr lang="en-US" dirty="0"/>
                  <a:t>) = ( b, a, </a:t>
                </a:r>
                <a:r>
                  <a:rPr lang="en-US" dirty="0" err="1"/>
                  <a:t>a+b</a:t>
                </a:r>
                <a:r>
                  <a:rPr lang="en-US" dirty="0" smtClean="0"/>
                  <a:t>), T (1,0) = (0,1, 1+0) = </a:t>
                </a:r>
                <a:r>
                  <a:rPr lang="en-US" b="1" dirty="0" smtClean="0"/>
                  <a:t>(0,1,1) </a:t>
                </a:r>
              </a:p>
              <a:p>
                <a:r>
                  <a:rPr lang="en-US" b="1" dirty="0"/>
                  <a:t> </a:t>
                </a:r>
                <a:r>
                  <a:rPr lang="en-US" b="1" dirty="0" smtClean="0"/>
                  <a:t>                                   </a:t>
                </a:r>
                <a:r>
                  <a:rPr lang="en-US" dirty="0" smtClean="0"/>
                  <a:t>T(0,1) = (1,0, 0+1) = </a:t>
                </a:r>
                <a:r>
                  <a:rPr lang="en-US" b="1" dirty="0" smtClean="0"/>
                  <a:t>(1,0,1) </a:t>
                </a:r>
              </a:p>
              <a:p>
                <a:r>
                  <a:rPr lang="en-US" b="1" dirty="0"/>
                  <a:t> </a:t>
                </a:r>
                <a:r>
                  <a:rPr lang="en-US" b="1" dirty="0" smtClean="0"/>
                  <a:t>these are to be written in to the form of column form; </a:t>
                </a:r>
                <a14:m>
                  <m:oMath xmlns:m="http://schemas.openxmlformats.org/officeDocument/2006/math">
                    <m:d>
                      <m:dPr>
                        <m:ctrlPr>
                          <a:rPr lang="en-US" b="1" i="1" smtClean="0">
                            <a:latin typeface="Cambria Math"/>
                          </a:rPr>
                        </m:ctrlPr>
                      </m:dPr>
                      <m:e>
                        <m:m>
                          <m:mPr>
                            <m:mcs>
                              <m:mc>
                                <m:mcPr>
                                  <m:count m:val="1"/>
                                  <m:mcJc m:val="center"/>
                                </m:mcPr>
                              </m:mc>
                            </m:mcs>
                            <m:ctrlPr>
                              <a:rPr lang="en-US" b="1" i="1" smtClean="0">
                                <a:latin typeface="Cambria Math"/>
                              </a:rPr>
                            </m:ctrlPr>
                          </m:mPr>
                          <m:mr>
                            <m:e>
                              <m:r>
                                <m:rPr>
                                  <m:brk m:alnAt="7"/>
                                </m:rPr>
                                <a:rPr lang="en-US" b="1" i="1" smtClean="0">
                                  <a:latin typeface="Cambria Math" panose="02040503050406030204" pitchFamily="18" charset="0"/>
                                </a:rPr>
                                <m:t>𝟎</m:t>
                              </m:r>
                            </m:e>
                          </m:mr>
                          <m:mr>
                            <m:e>
                              <m:r>
                                <a:rPr lang="en-US" b="1" i="1" smtClean="0">
                                  <a:latin typeface="Cambria Math" panose="02040503050406030204" pitchFamily="18" charset="0"/>
                                </a:rPr>
                                <m:t>𝟏</m:t>
                              </m:r>
                            </m:e>
                          </m:mr>
                          <m:mr>
                            <m:e>
                              <m:r>
                                <a:rPr lang="en-US" b="1" i="1" smtClean="0">
                                  <a:latin typeface="Cambria Math" panose="02040503050406030204" pitchFamily="18" charset="0"/>
                                </a:rPr>
                                <m:t>𝟏</m:t>
                              </m:r>
                            </m:e>
                          </m:mr>
                        </m:m>
                      </m:e>
                    </m:d>
                  </m:oMath>
                </a14:m>
                <a:r>
                  <a:rPr lang="en-US" b="1" dirty="0" smtClean="0"/>
                  <a:t> and </a:t>
                </a:r>
                <a14:m>
                  <m:oMath xmlns:m="http://schemas.openxmlformats.org/officeDocument/2006/math">
                    <m:d>
                      <m:dPr>
                        <m:ctrlPr>
                          <a:rPr lang="en-US" b="1" i="1">
                            <a:latin typeface="Cambria Math"/>
                          </a:rPr>
                        </m:ctrlPr>
                      </m:dPr>
                      <m:e>
                        <m:m>
                          <m:mPr>
                            <m:mcs>
                              <m:mc>
                                <m:mcPr>
                                  <m:count m:val="1"/>
                                  <m:mcJc m:val="center"/>
                                </m:mcPr>
                              </m:mc>
                            </m:mcs>
                            <m:ctrlPr>
                              <a:rPr lang="en-US" b="1" i="1">
                                <a:latin typeface="Cambria Math"/>
                              </a:rPr>
                            </m:ctrlPr>
                          </m:mPr>
                          <m:mr>
                            <m:e>
                              <m:r>
                                <m:rPr>
                                  <m:brk m:alnAt="7"/>
                                </m:rPr>
                                <a:rPr lang="en-US" b="1" i="1" smtClean="0">
                                  <a:latin typeface="Cambria Math" panose="02040503050406030204" pitchFamily="18" charset="0"/>
                                </a:rPr>
                                <m:t>𝟏</m:t>
                              </m:r>
                            </m:e>
                          </m:mr>
                          <m:mr>
                            <m:e>
                              <m:r>
                                <a:rPr lang="en-US" b="1" i="1" smtClean="0">
                                  <a:latin typeface="Cambria Math" panose="02040503050406030204" pitchFamily="18" charset="0"/>
                                </a:rPr>
                                <m:t>𝟎</m:t>
                              </m:r>
                            </m:e>
                          </m:mr>
                          <m:mr>
                            <m:e>
                              <m:r>
                                <a:rPr lang="en-US" b="1" i="1" smtClean="0">
                                  <a:latin typeface="Cambria Math" panose="02040503050406030204" pitchFamily="18" charset="0"/>
                                </a:rPr>
                                <m:t>𝟏</m:t>
                              </m:r>
                            </m:e>
                          </m:mr>
                        </m:m>
                      </m:e>
                    </m:d>
                  </m:oMath>
                </a14:m>
                <a:r>
                  <a:rPr lang="en-US" b="1" dirty="0"/>
                  <a:t> </a:t>
                </a:r>
                <a:endParaRPr lang="en-US" b="1" dirty="0" smtClean="0"/>
              </a:p>
              <a:p>
                <a:r>
                  <a:rPr lang="en-US" dirty="0" smtClean="0"/>
                  <a:t>So we have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b="0" i="1" smtClean="0">
                                  <a:latin typeface="Cambria Math" panose="02040503050406030204" pitchFamily="18" charset="0"/>
                                </a:rPr>
                                <m:t>1</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smtClean="0"/>
                  <a:t> as result. It is a matrix of the order 3x2.</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6560" y="833120"/>
                <a:ext cx="11328400" cy="5343843"/>
              </a:xfrm>
              <a:blipFill>
                <a:blip r:embed="rId2"/>
                <a:stretch>
                  <a:fillRect l="-968" t="-342"/>
                </a:stretch>
              </a:blipFill>
            </p:spPr>
            <p:txBody>
              <a:bodyPr/>
              <a:lstStyle/>
              <a:p>
                <a:r>
                  <a:rPr lang="en-US">
                    <a:noFill/>
                  </a:rPr>
                  <a:t> </a:t>
                </a:r>
              </a:p>
            </p:txBody>
          </p:sp>
        </mc:Fallback>
      </mc:AlternateContent>
      <p:cxnSp>
        <p:nvCxnSpPr>
          <p:cNvPr id="5" name="Straight Arrow Connector 4"/>
          <p:cNvCxnSpPr/>
          <p:nvPr/>
        </p:nvCxnSpPr>
        <p:spPr>
          <a:xfrm flipV="1">
            <a:off x="1940560" y="2306320"/>
            <a:ext cx="33528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48</a:t>
            </a:fld>
            <a:endParaRPr lang="en-US"/>
          </a:p>
        </p:txBody>
      </p:sp>
    </p:spTree>
    <p:extLst>
      <p:ext uri="{BB962C8B-B14F-4D97-AF65-F5344CB8AC3E}">
        <p14:creationId xmlns:p14="http://schemas.microsoft.com/office/powerpoint/2010/main" val="1383888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7515"/>
          </a:xfrm>
        </p:spPr>
        <p:txBody>
          <a:bodyPr>
            <a:noAutofit/>
          </a:bodyPr>
          <a:lstStyle/>
          <a:p>
            <a:r>
              <a:rPr lang="en-US" sz="2800" b="1" dirty="0" smtClean="0"/>
              <a:t>LALP 2.19</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6880" y="802640"/>
                <a:ext cx="11308080" cy="5374323"/>
              </a:xfrm>
            </p:spPr>
            <p:txBody>
              <a:bodyPr>
                <a:normAutofit/>
              </a:bodyPr>
              <a:lstStyle/>
              <a:p>
                <a:r>
                  <a:rPr lang="en-US" dirty="0" smtClean="0"/>
                  <a:t>EXAMPLE 3:</a:t>
                </a:r>
                <a:endParaRPr lang="en-US" dirty="0"/>
              </a:p>
              <a:p>
                <a:r>
                  <a:rPr lang="en-US" dirty="0"/>
                  <a:t>Let T: </a:t>
                </a:r>
                <a:r>
                  <a:rPr lang="en-US" dirty="0" smtClean="0"/>
                  <a:t>R</a:t>
                </a:r>
                <a:r>
                  <a:rPr lang="en-US" baseline="30000" dirty="0" smtClean="0"/>
                  <a:t>3 </a:t>
                </a:r>
                <a:r>
                  <a:rPr lang="en-US" dirty="0" smtClean="0"/>
                  <a:t>    R</a:t>
                </a:r>
                <a:r>
                  <a:rPr lang="en-US" baseline="30000" dirty="0" smtClean="0"/>
                  <a:t>2 </a:t>
                </a:r>
                <a:r>
                  <a:rPr lang="en-US" dirty="0" smtClean="0"/>
                  <a:t> </a:t>
                </a:r>
                <a:r>
                  <a:rPr lang="en-US" dirty="0"/>
                  <a:t>defined as , in the form of row vectors, </a:t>
                </a:r>
                <a:r>
                  <a:rPr lang="en-US" dirty="0" smtClean="0"/>
                  <a:t>T(</a:t>
                </a:r>
                <a:r>
                  <a:rPr lang="en-US" dirty="0" err="1" smtClean="0"/>
                  <a:t>a,b,c</a:t>
                </a:r>
                <a:r>
                  <a:rPr lang="en-US" dirty="0" smtClean="0"/>
                  <a:t>) </a:t>
                </a:r>
                <a:r>
                  <a:rPr lang="en-US" dirty="0"/>
                  <a:t>= ( </a:t>
                </a:r>
                <a:r>
                  <a:rPr lang="en-US" dirty="0" err="1" smtClean="0"/>
                  <a:t>a+b</a:t>
                </a:r>
                <a:r>
                  <a:rPr lang="en-US" dirty="0" smtClean="0"/>
                  <a:t>, </a:t>
                </a:r>
                <a:r>
                  <a:rPr lang="en-US" dirty="0" err="1" smtClean="0"/>
                  <a:t>c+b</a:t>
                </a:r>
                <a:r>
                  <a:rPr lang="en-US" dirty="0"/>
                  <a:t>)</a:t>
                </a:r>
              </a:p>
              <a:p>
                <a:r>
                  <a:rPr lang="en-US" dirty="0"/>
                  <a:t>Standard basis of R</a:t>
                </a:r>
                <a:r>
                  <a:rPr lang="en-US" baseline="30000" dirty="0"/>
                  <a:t>2</a:t>
                </a:r>
                <a:r>
                  <a:rPr lang="en-US" dirty="0"/>
                  <a:t> are {(</a:t>
                </a:r>
                <a:r>
                  <a:rPr lang="en-US" dirty="0" smtClean="0"/>
                  <a:t>1,0,0), </a:t>
                </a:r>
                <a:r>
                  <a:rPr lang="en-US" dirty="0"/>
                  <a:t>(</a:t>
                </a:r>
                <a:r>
                  <a:rPr lang="en-US" dirty="0" smtClean="0"/>
                  <a:t>0,1,0), (0,0,1)}. </a:t>
                </a:r>
                <a:r>
                  <a:rPr lang="en-US" dirty="0"/>
                  <a:t>They will be converted using this L.T.</a:t>
                </a:r>
              </a:p>
              <a:p>
                <a:r>
                  <a:rPr lang="en-US" dirty="0" smtClean="0"/>
                  <a:t>T(</a:t>
                </a:r>
                <a:r>
                  <a:rPr lang="en-US" dirty="0" err="1" smtClean="0"/>
                  <a:t>a,b,c</a:t>
                </a:r>
                <a:r>
                  <a:rPr lang="en-US" dirty="0" smtClean="0"/>
                  <a:t>) </a:t>
                </a:r>
                <a:r>
                  <a:rPr lang="en-US" dirty="0"/>
                  <a:t>= </a:t>
                </a:r>
                <a:r>
                  <a:rPr lang="en-US" dirty="0" smtClean="0"/>
                  <a:t>(</a:t>
                </a:r>
                <a:r>
                  <a:rPr lang="en-US" dirty="0" err="1" smtClean="0"/>
                  <a:t>a+b</a:t>
                </a:r>
                <a:r>
                  <a:rPr lang="en-US" dirty="0" smtClean="0"/>
                  <a:t>, </a:t>
                </a:r>
                <a:r>
                  <a:rPr lang="en-US" dirty="0" err="1"/>
                  <a:t>c</a:t>
                </a:r>
                <a:r>
                  <a:rPr lang="en-US" dirty="0" err="1" smtClean="0"/>
                  <a:t>+b</a:t>
                </a:r>
                <a:r>
                  <a:rPr lang="en-US" dirty="0"/>
                  <a:t>), T (</a:t>
                </a:r>
                <a:r>
                  <a:rPr lang="en-US" dirty="0" smtClean="0"/>
                  <a:t>1,0, 0) </a:t>
                </a:r>
                <a:r>
                  <a:rPr lang="en-US" dirty="0"/>
                  <a:t>= </a:t>
                </a:r>
                <a:r>
                  <a:rPr lang="en-US" dirty="0" smtClean="0"/>
                  <a:t>(1+0, 0+0</a:t>
                </a:r>
                <a:r>
                  <a:rPr lang="en-US" dirty="0"/>
                  <a:t>) = </a:t>
                </a:r>
                <a:r>
                  <a:rPr lang="en-US" b="1" dirty="0" smtClean="0"/>
                  <a:t>(1,0) </a:t>
                </a:r>
                <a:endParaRPr lang="en-US" b="1" dirty="0"/>
              </a:p>
              <a:p>
                <a:r>
                  <a:rPr lang="en-US" b="1" dirty="0"/>
                  <a:t>                               </a:t>
                </a:r>
                <a:r>
                  <a:rPr lang="en-US" b="1" dirty="0" smtClean="0"/>
                  <a:t>      </a:t>
                </a:r>
                <a:r>
                  <a:rPr lang="en-US" dirty="0" smtClean="0"/>
                  <a:t>T(0,1,0) </a:t>
                </a:r>
                <a:r>
                  <a:rPr lang="en-US" dirty="0"/>
                  <a:t>= </a:t>
                </a:r>
                <a:r>
                  <a:rPr lang="en-US" dirty="0" smtClean="0"/>
                  <a:t>  (0+1, </a:t>
                </a:r>
                <a:r>
                  <a:rPr lang="en-US" dirty="0"/>
                  <a:t>0+1) = </a:t>
                </a:r>
                <a:r>
                  <a:rPr lang="en-US" b="1" dirty="0"/>
                  <a:t>(</a:t>
                </a:r>
                <a:r>
                  <a:rPr lang="en-US" b="1" dirty="0" smtClean="0"/>
                  <a:t>1,1) </a:t>
                </a:r>
              </a:p>
              <a:p>
                <a:r>
                  <a:rPr lang="en-US" b="1" dirty="0"/>
                  <a:t> </a:t>
                </a:r>
                <a:r>
                  <a:rPr lang="en-US" b="1" dirty="0" smtClean="0"/>
                  <a:t>                                    T(0,0,1) = (0+0,1+0) = (0,1) </a:t>
                </a:r>
                <a:endParaRPr lang="en-US" b="1" dirty="0"/>
              </a:p>
              <a:p>
                <a:r>
                  <a:rPr lang="en-US" b="1" dirty="0"/>
                  <a:t> these are to be written in to the form of column form</a:t>
                </a:r>
                <a:r>
                  <a:rPr lang="en-US" b="1" dirty="0" smtClean="0"/>
                  <a:t>; </a:t>
                </a:r>
                <a14:m>
                  <m:oMath xmlns:m="http://schemas.openxmlformats.org/officeDocument/2006/math">
                    <m:d>
                      <m:dPr>
                        <m:ctrlPr>
                          <a:rPr lang="en-US" b="1" i="1" smtClean="0">
                            <a:latin typeface="Cambria Math"/>
                          </a:rPr>
                        </m:ctrlPr>
                      </m:dPr>
                      <m:e>
                        <m:m>
                          <m:mPr>
                            <m:mcs>
                              <m:mc>
                                <m:mcPr>
                                  <m:count m:val="1"/>
                                  <m:mcJc m:val="center"/>
                                </m:mcPr>
                              </m:mc>
                            </m:mcs>
                            <m:ctrlPr>
                              <a:rPr lang="en-US" b="1" i="1" smtClean="0">
                                <a:latin typeface="Cambria Math"/>
                              </a:rPr>
                            </m:ctrlPr>
                          </m:mPr>
                          <m:mr>
                            <m:e>
                              <m:r>
                                <m:rPr>
                                  <m:brk m:alnAt="7"/>
                                </m:rPr>
                                <a:rPr lang="en-US" b="1" i="1" smtClean="0">
                                  <a:latin typeface="Cambria Math" panose="02040503050406030204" pitchFamily="18" charset="0"/>
                                </a:rPr>
                                <m:t>𝟏</m:t>
                              </m:r>
                            </m:e>
                          </m:mr>
                          <m:mr>
                            <m:e>
                              <m:r>
                                <a:rPr lang="en-US" b="1" i="1" smtClean="0">
                                  <a:latin typeface="Cambria Math" panose="02040503050406030204" pitchFamily="18" charset="0"/>
                                </a:rPr>
                                <m:t>𝟎</m:t>
                              </m:r>
                            </m:e>
                          </m:mr>
                        </m:m>
                        <m:r>
                          <a:rPr lang="en-US" b="1" i="1" smtClean="0">
                            <a:latin typeface="Cambria Math" panose="02040503050406030204" pitchFamily="18" charset="0"/>
                          </a:rPr>
                          <m:t> </m:t>
                        </m:r>
                        <m:m>
                          <m:mPr>
                            <m:mcs>
                              <m:mc>
                                <m:mcPr>
                                  <m:count m:val="1"/>
                                  <m:mcJc m:val="center"/>
                                </m:mcPr>
                              </m:mc>
                            </m:mcs>
                            <m:ctrlPr>
                              <a:rPr lang="en-US" b="1" i="1" smtClean="0">
                                <a:latin typeface="Cambria Math"/>
                              </a:rPr>
                            </m:ctrlPr>
                          </m:mPr>
                          <m:mr>
                            <m:e>
                              <m:r>
                                <m:rPr>
                                  <m:brk m:alnAt="7"/>
                                </m:rPr>
                                <a:rPr lang="en-US" b="1" i="1" smtClean="0">
                                  <a:latin typeface="Cambria Math" panose="02040503050406030204" pitchFamily="18" charset="0"/>
                                </a:rPr>
                                <m:t>𝟏</m:t>
                              </m:r>
                            </m:e>
                          </m:mr>
                          <m:mr>
                            <m:e>
                              <m:r>
                                <a:rPr lang="en-US" b="1" i="1" smtClean="0">
                                  <a:latin typeface="Cambria Math" panose="02040503050406030204" pitchFamily="18" charset="0"/>
                                </a:rPr>
                                <m:t>𝟏</m:t>
                              </m:r>
                            </m:e>
                          </m:mr>
                        </m:m>
                        <m:r>
                          <a:rPr lang="en-US" b="1" i="1" smtClean="0">
                            <a:latin typeface="Cambria Math" panose="02040503050406030204" pitchFamily="18" charset="0"/>
                          </a:rPr>
                          <m:t> </m:t>
                        </m:r>
                        <m:m>
                          <m:mPr>
                            <m:mcs>
                              <m:mc>
                                <m:mcPr>
                                  <m:count m:val="1"/>
                                  <m:mcJc m:val="center"/>
                                </m:mcPr>
                              </m:mc>
                            </m:mcs>
                            <m:ctrlPr>
                              <a:rPr lang="en-US" b="1" i="1" smtClean="0">
                                <a:latin typeface="Cambria Math"/>
                              </a:rPr>
                            </m:ctrlPr>
                          </m:mPr>
                          <m:mr>
                            <m:e>
                              <m:r>
                                <m:rPr>
                                  <m:brk m:alnAt="7"/>
                                </m:rPr>
                                <a:rPr lang="en-US" b="1" i="1" smtClean="0">
                                  <a:latin typeface="Cambria Math" panose="02040503050406030204" pitchFamily="18" charset="0"/>
                                </a:rPr>
                                <m:t>𝟎</m:t>
                              </m:r>
                            </m:e>
                          </m:mr>
                          <m:mr>
                            <m:e>
                              <m:r>
                                <a:rPr lang="en-US" b="1" i="1" smtClean="0">
                                  <a:latin typeface="Cambria Math" panose="02040503050406030204" pitchFamily="18" charset="0"/>
                                </a:rPr>
                                <m:t>𝟏</m:t>
                              </m:r>
                            </m:e>
                          </m:mr>
                        </m:m>
                      </m:e>
                    </m:d>
                  </m:oMath>
                </a14:m>
                <a:r>
                  <a:rPr lang="en-US" b="1" dirty="0" smtClean="0"/>
                  <a:t> </a:t>
                </a:r>
                <a:endParaRPr lang="en-US" b="1" dirty="0"/>
              </a:p>
              <a:p>
                <a:r>
                  <a:rPr lang="en-US" dirty="0"/>
                  <a:t>So we have </a:t>
                </a:r>
                <a:r>
                  <a:rPr lang="en-US" dirty="0" smtClean="0"/>
                  <a:t>as result </a:t>
                </a:r>
                <a14:m>
                  <m:oMath xmlns:m="http://schemas.openxmlformats.org/officeDocument/2006/math">
                    <m:d>
                      <m:dPr>
                        <m:ctrlPr>
                          <a:rPr lang="en-US" b="1" i="1">
                            <a:latin typeface="Cambria Math"/>
                          </a:rPr>
                        </m:ctrlPr>
                      </m:dPr>
                      <m:e>
                        <m:m>
                          <m:mPr>
                            <m:mcs>
                              <m:mc>
                                <m:mcPr>
                                  <m:count m:val="1"/>
                                  <m:mcJc m:val="center"/>
                                </m:mcPr>
                              </m:mc>
                            </m:mcs>
                            <m:ctrlPr>
                              <a:rPr lang="en-US" b="1" i="1">
                                <a:latin typeface="Cambria Math"/>
                              </a:rPr>
                            </m:ctrlPr>
                          </m:mPr>
                          <m:mr>
                            <m:e>
                              <m:r>
                                <m:rPr>
                                  <m:brk m:alnAt="7"/>
                                </m:rPr>
                                <a:rPr lang="en-US" b="1" i="1">
                                  <a:latin typeface="Cambria Math" panose="02040503050406030204" pitchFamily="18" charset="0"/>
                                </a:rPr>
                                <m:t>𝟏</m:t>
                              </m:r>
                            </m:e>
                          </m:mr>
                          <m:mr>
                            <m:e>
                              <m:r>
                                <a:rPr lang="en-US" b="1" i="1">
                                  <a:latin typeface="Cambria Math" panose="02040503050406030204" pitchFamily="18" charset="0"/>
                                </a:rPr>
                                <m:t>𝟎</m:t>
                              </m:r>
                            </m:e>
                          </m:mr>
                        </m:m>
                        <m:r>
                          <a:rPr lang="en-US" b="1" i="1">
                            <a:latin typeface="Cambria Math" panose="02040503050406030204" pitchFamily="18" charset="0"/>
                          </a:rPr>
                          <m:t> </m:t>
                        </m:r>
                        <m:m>
                          <m:mPr>
                            <m:mcs>
                              <m:mc>
                                <m:mcPr>
                                  <m:count m:val="1"/>
                                  <m:mcJc m:val="center"/>
                                </m:mcPr>
                              </m:mc>
                            </m:mcs>
                            <m:ctrlPr>
                              <a:rPr lang="en-US" b="1" i="1">
                                <a:latin typeface="Cambria Math"/>
                              </a:rPr>
                            </m:ctrlPr>
                          </m:mPr>
                          <m:mr>
                            <m:e>
                              <m:r>
                                <m:rPr>
                                  <m:brk m:alnAt="7"/>
                                </m:rPr>
                                <a:rPr lang="en-US" b="1" i="1">
                                  <a:latin typeface="Cambria Math" panose="02040503050406030204" pitchFamily="18" charset="0"/>
                                </a:rPr>
                                <m:t>𝟏</m:t>
                              </m:r>
                            </m:e>
                          </m:mr>
                          <m:mr>
                            <m:e>
                              <m:r>
                                <a:rPr lang="en-US" b="1" i="1">
                                  <a:latin typeface="Cambria Math" panose="02040503050406030204" pitchFamily="18" charset="0"/>
                                </a:rPr>
                                <m:t>𝟏</m:t>
                              </m:r>
                            </m:e>
                          </m:mr>
                        </m:m>
                        <m:r>
                          <a:rPr lang="en-US" b="1" i="1">
                            <a:latin typeface="Cambria Math" panose="02040503050406030204" pitchFamily="18" charset="0"/>
                          </a:rPr>
                          <m:t> </m:t>
                        </m:r>
                        <m:m>
                          <m:mPr>
                            <m:mcs>
                              <m:mc>
                                <m:mcPr>
                                  <m:count m:val="1"/>
                                  <m:mcJc m:val="center"/>
                                </m:mcPr>
                              </m:mc>
                            </m:mcs>
                            <m:ctrlPr>
                              <a:rPr lang="en-US" b="1" i="1">
                                <a:latin typeface="Cambria Math"/>
                              </a:rPr>
                            </m:ctrlPr>
                          </m:mPr>
                          <m:mr>
                            <m:e>
                              <m:r>
                                <m:rPr>
                                  <m:brk m:alnAt="7"/>
                                </m:rPr>
                                <a:rPr lang="en-US" b="1" i="1">
                                  <a:latin typeface="Cambria Math" panose="02040503050406030204" pitchFamily="18" charset="0"/>
                                </a:rPr>
                                <m:t>𝟎</m:t>
                              </m:r>
                            </m:e>
                          </m:mr>
                          <m:mr>
                            <m:e>
                              <m:r>
                                <a:rPr lang="en-US" b="1" i="1">
                                  <a:latin typeface="Cambria Math" panose="02040503050406030204" pitchFamily="18" charset="0"/>
                                </a:rPr>
                                <m:t>𝟏</m:t>
                              </m:r>
                            </m:e>
                          </m:mr>
                        </m:m>
                      </m:e>
                    </m:d>
                  </m:oMath>
                </a14:m>
                <a:r>
                  <a:rPr lang="en-US" b="1" dirty="0"/>
                  <a:t> </a:t>
                </a:r>
                <a:r>
                  <a:rPr lang="en-US" dirty="0" smtClean="0"/>
                  <a:t>. </a:t>
                </a:r>
                <a:r>
                  <a:rPr lang="en-US" dirty="0"/>
                  <a:t>It is a matrix of the order </a:t>
                </a:r>
                <a:r>
                  <a:rPr lang="en-US" dirty="0" smtClean="0"/>
                  <a:t>2x3.</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6880" y="802640"/>
                <a:ext cx="11308080" cy="5374323"/>
              </a:xfrm>
              <a:blipFill>
                <a:blip r:embed="rId2"/>
                <a:stretch>
                  <a:fillRect l="-970" t="-193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49</a:t>
            </a:fld>
            <a:endParaRPr lang="en-US"/>
          </a:p>
        </p:txBody>
      </p:sp>
    </p:spTree>
    <p:extLst>
      <p:ext uri="{BB962C8B-B14F-4D97-AF65-F5344CB8AC3E}">
        <p14:creationId xmlns:p14="http://schemas.microsoft.com/office/powerpoint/2010/main" val="326498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7995"/>
          </a:xfrm>
        </p:spPr>
        <p:txBody>
          <a:bodyPr>
            <a:normAutofit fontScale="90000"/>
          </a:bodyPr>
          <a:lstStyle/>
          <a:p>
            <a:r>
              <a:rPr lang="en-US" dirty="0" smtClean="0"/>
              <a:t>LALP-4</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3840" y="833120"/>
                <a:ext cx="11643360" cy="5638800"/>
              </a:xfrm>
            </p:spPr>
            <p:txBody>
              <a:bodyPr>
                <a:normAutofit lnSpcReduction="10000"/>
              </a:bodyPr>
              <a:lstStyle/>
              <a:p>
                <a:r>
                  <a:rPr lang="en-US" dirty="0" smtClean="0"/>
                  <a:t>(1, 0, 0) denoted as </a:t>
                </a:r>
                <a:r>
                  <a:rPr lang="en-US" b="1" dirty="0"/>
                  <a:t>i</a:t>
                </a:r>
                <a:r>
                  <a:rPr lang="en-US" b="1" dirty="0" smtClean="0"/>
                  <a:t> so |</a:t>
                </a:r>
                <a:r>
                  <a:rPr lang="en-US" b="1" dirty="0" err="1" smtClean="0"/>
                  <a:t>i</a:t>
                </a:r>
                <a:r>
                  <a:rPr lang="en-US" b="1" dirty="0" smtClean="0"/>
                  <a:t>| =1 unit vector in the direction of x- axis</a:t>
                </a:r>
              </a:p>
              <a:p>
                <a:r>
                  <a:rPr lang="en-US" dirty="0" smtClean="0"/>
                  <a:t>(0, 1, </a:t>
                </a:r>
                <a:r>
                  <a:rPr lang="en-US" dirty="0"/>
                  <a:t>0) denoted as </a:t>
                </a:r>
                <a:r>
                  <a:rPr lang="en-US" b="1" dirty="0" smtClean="0"/>
                  <a:t>j </a:t>
                </a:r>
                <a:r>
                  <a:rPr lang="en-US" b="1" dirty="0"/>
                  <a:t>so </a:t>
                </a:r>
                <a:r>
                  <a:rPr lang="en-US" b="1" dirty="0" smtClean="0"/>
                  <a:t>|j| </a:t>
                </a:r>
                <a:r>
                  <a:rPr lang="en-US" b="1" dirty="0"/>
                  <a:t>=1 unit vector in the direction of </a:t>
                </a:r>
                <a:r>
                  <a:rPr lang="en-US" b="1" dirty="0" smtClean="0"/>
                  <a:t>y- axis</a:t>
                </a:r>
              </a:p>
              <a:p>
                <a:r>
                  <a:rPr lang="en-US" dirty="0" smtClean="0"/>
                  <a:t>(0, </a:t>
                </a:r>
                <a:r>
                  <a:rPr lang="en-US" dirty="0"/>
                  <a:t>0, </a:t>
                </a:r>
                <a:r>
                  <a:rPr lang="en-US" dirty="0" smtClean="0"/>
                  <a:t>1) </a:t>
                </a:r>
                <a:r>
                  <a:rPr lang="en-US" dirty="0"/>
                  <a:t>denoted as </a:t>
                </a:r>
                <a:r>
                  <a:rPr lang="en-US" b="1" dirty="0" smtClean="0"/>
                  <a:t>k </a:t>
                </a:r>
                <a:r>
                  <a:rPr lang="en-US" b="1" dirty="0"/>
                  <a:t>so </a:t>
                </a:r>
                <a:r>
                  <a:rPr lang="en-US" b="1" dirty="0" smtClean="0"/>
                  <a:t>|k| </a:t>
                </a:r>
                <a:r>
                  <a:rPr lang="en-US" b="1" dirty="0"/>
                  <a:t>=1 unit vector in the direction of </a:t>
                </a:r>
                <a:r>
                  <a:rPr lang="en-US" b="1" dirty="0" smtClean="0"/>
                  <a:t>z- axis</a:t>
                </a:r>
              </a:p>
              <a:p>
                <a:r>
                  <a:rPr lang="en-US" b="1" dirty="0" smtClean="0"/>
                  <a:t>Vector p = (2, 4 , -2) = 2i + 4 j -2k . |p| = </a:t>
                </a:r>
                <a14:m>
                  <m:oMath xmlns:m="http://schemas.openxmlformats.org/officeDocument/2006/math">
                    <m:rad>
                      <m:radPr>
                        <m:degHide m:val="on"/>
                        <m:ctrlPr>
                          <a:rPr lang="en-US" i="1">
                            <a:latin typeface="Cambria Math"/>
                          </a:rPr>
                        </m:ctrlPr>
                      </m:radPr>
                      <m:deg/>
                      <m:e>
                        <m:sSup>
                          <m:sSupPr>
                            <m:ctrlPr>
                              <a:rPr lang="en-US" i="1">
                                <a:latin typeface="Cambria Math"/>
                              </a:rPr>
                            </m:ctrlPr>
                          </m:sSupPr>
                          <m:e>
                            <m:r>
                              <a:rPr lang="en-US" b="0" i="1" smtClean="0">
                                <a:latin typeface="Cambria Math" panose="02040503050406030204" pitchFamily="18" charset="0"/>
                              </a:rPr>
                              <m:t>2</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a:rPr>
                            </m:ctrlPr>
                          </m:sSupPr>
                          <m:e>
                            <m:r>
                              <a:rPr lang="en-US" b="0" i="1" smtClean="0">
                                <a:latin typeface="Cambria Math" panose="02040503050406030204" pitchFamily="18" charset="0"/>
                              </a:rPr>
                              <m:t>4</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a:rPr>
                            </m:ctrlPr>
                          </m:sSupPr>
                          <m:e>
                            <m:r>
                              <a:rPr lang="en-US" b="0" i="1" smtClean="0">
                                <a:latin typeface="Cambria Math" panose="02040503050406030204" pitchFamily="18" charset="0"/>
                              </a:rPr>
                              <m:t>(−2)</m:t>
                            </m:r>
                          </m:e>
                          <m:sup>
                            <m:r>
                              <a:rPr lang="en-US" i="1">
                                <a:latin typeface="Cambria Math" panose="02040503050406030204" pitchFamily="18" charset="0"/>
                              </a:rPr>
                              <m:t>2</m:t>
                            </m:r>
                          </m:sup>
                        </m:sSup>
                      </m:e>
                    </m:rad>
                  </m:oMath>
                </a14:m>
                <a:r>
                  <a:rPr lang="en-US" dirty="0"/>
                  <a:t> </a:t>
                </a:r>
                <a:r>
                  <a:rPr lang="en-US" dirty="0" smtClean="0"/>
                  <a:t>= √24 = 2 √6</a:t>
                </a:r>
              </a:p>
              <a:p>
                <a:endParaRPr lang="en-US" dirty="0"/>
              </a:p>
              <a:p>
                <a:r>
                  <a:rPr lang="en-US" dirty="0" smtClean="0"/>
                  <a:t>PART -3  R = Set OF REAL numbers</a:t>
                </a:r>
              </a:p>
              <a:p>
                <a:r>
                  <a:rPr lang="en-US" dirty="0"/>
                  <a:t> </a:t>
                </a:r>
                <a:r>
                  <a:rPr lang="en-US" dirty="0" smtClean="0"/>
                  <a:t>R</a:t>
                </a:r>
                <a:r>
                  <a:rPr lang="en-US" baseline="30000" dirty="0" smtClean="0"/>
                  <a:t>2 </a:t>
                </a:r>
                <a:r>
                  <a:rPr lang="en-US" dirty="0" smtClean="0"/>
                  <a:t> = { (</a:t>
                </a:r>
                <a:r>
                  <a:rPr lang="en-US" dirty="0" err="1" smtClean="0"/>
                  <a:t>x,y</a:t>
                </a:r>
                <a:r>
                  <a:rPr lang="en-US" dirty="0" smtClean="0"/>
                  <a:t>) | x and y are real numbers. } = two dimensional space </a:t>
                </a:r>
              </a:p>
              <a:p>
                <a:r>
                  <a:rPr lang="en-US" dirty="0" smtClean="0"/>
                  <a:t> R</a:t>
                </a:r>
                <a:r>
                  <a:rPr lang="en-US" baseline="30000" dirty="0" smtClean="0"/>
                  <a:t>3 </a:t>
                </a:r>
                <a:r>
                  <a:rPr lang="en-US" dirty="0" smtClean="0"/>
                  <a:t> </a:t>
                </a:r>
                <a:r>
                  <a:rPr lang="en-US" dirty="0"/>
                  <a:t>= { (</a:t>
                </a:r>
                <a:r>
                  <a:rPr lang="en-US" dirty="0" err="1" smtClean="0"/>
                  <a:t>x,y</a:t>
                </a:r>
                <a:r>
                  <a:rPr lang="en-US" dirty="0" smtClean="0"/>
                  <a:t>, z) </a:t>
                </a:r>
                <a:r>
                  <a:rPr lang="en-US" dirty="0"/>
                  <a:t>| x and </a:t>
                </a:r>
                <a:r>
                  <a:rPr lang="en-US" dirty="0" smtClean="0"/>
                  <a:t>y, and z </a:t>
                </a:r>
                <a:r>
                  <a:rPr lang="en-US" dirty="0"/>
                  <a:t>are real numbers. } = </a:t>
                </a:r>
                <a:r>
                  <a:rPr lang="en-US" dirty="0" smtClean="0"/>
                  <a:t>three dimensional space</a:t>
                </a:r>
              </a:p>
              <a:p>
                <a:endParaRPr lang="en-US" dirty="0" smtClean="0"/>
              </a:p>
              <a:p>
                <a:endParaRPr lang="en-US" baseline="30000" dirty="0" smtClean="0"/>
              </a:p>
              <a:p>
                <a:endParaRPr lang="en-US" dirty="0" smtClean="0"/>
              </a:p>
              <a:p>
                <a:r>
                  <a:rPr lang="en-US" dirty="0"/>
                  <a:t> </a:t>
                </a:r>
                <a:endParaRPr lang="en-US" dirty="0" smtClean="0"/>
              </a:p>
              <a:p>
                <a:endParaRPr lang="en-US" b="1" dirty="0"/>
              </a:p>
              <a:p>
                <a:endParaRPr lang="en-US" b="1" dirty="0"/>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3840" y="833120"/>
                <a:ext cx="11643360" cy="5638800"/>
              </a:xfrm>
              <a:blipFill>
                <a:blip r:embed="rId2"/>
                <a:stretch>
                  <a:fillRect l="-942" t="-2486" b="-75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5</a:t>
            </a:fld>
            <a:endParaRPr lang="en-US"/>
          </a:p>
        </p:txBody>
      </p:sp>
    </p:spTree>
    <p:extLst>
      <p:ext uri="{BB962C8B-B14F-4D97-AF65-F5344CB8AC3E}">
        <p14:creationId xmlns:p14="http://schemas.microsoft.com/office/powerpoint/2010/main" val="3310215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6555"/>
          </a:xfrm>
        </p:spPr>
        <p:txBody>
          <a:bodyPr>
            <a:normAutofit fontScale="90000"/>
          </a:bodyPr>
          <a:lstStyle/>
          <a:p>
            <a:r>
              <a:rPr lang="en-US" sz="2800" dirty="0" smtClean="0"/>
              <a:t>LALP 2.20</a:t>
            </a:r>
            <a:endParaRPr lang="en-US" sz="2800" dirty="0"/>
          </a:p>
        </p:txBody>
      </p:sp>
      <p:sp>
        <p:nvSpPr>
          <p:cNvPr id="3" name="Content Placeholder 2"/>
          <p:cNvSpPr>
            <a:spLocks noGrp="1"/>
          </p:cNvSpPr>
          <p:nvPr>
            <p:ph idx="1"/>
          </p:nvPr>
        </p:nvSpPr>
        <p:spPr>
          <a:xfrm>
            <a:off x="396240" y="650240"/>
            <a:ext cx="11338560" cy="6014720"/>
          </a:xfrm>
        </p:spPr>
        <p:txBody>
          <a:bodyPr/>
          <a:lstStyle/>
          <a:p>
            <a:r>
              <a:rPr lang="en-US" dirty="0" smtClean="0"/>
              <a:t>Matrix is a result of linear transformation on the basis of the domain set. </a:t>
            </a:r>
            <a:endParaRPr lang="en-US" dirty="0"/>
          </a:p>
          <a:p>
            <a:r>
              <a:rPr lang="en-US" dirty="0" smtClean="0"/>
              <a:t>It is written as (T: B1, B2) where B1 and B2 are standard basis of the domain and codomain.</a:t>
            </a:r>
          </a:p>
          <a:p>
            <a:r>
              <a:rPr lang="en-US" dirty="0" smtClean="0"/>
              <a:t>There may be different basis of domain and codomain also. </a:t>
            </a:r>
          </a:p>
          <a:p>
            <a:r>
              <a:rPr lang="en-US" dirty="0"/>
              <a:t> </a:t>
            </a:r>
            <a:r>
              <a:rPr lang="en-US" dirty="0" smtClean="0"/>
              <a:t>Assignment 1:</a:t>
            </a:r>
          </a:p>
          <a:p>
            <a:r>
              <a:rPr lang="en-US" dirty="0" smtClean="0"/>
              <a:t>Ex-1 Determine the matrix associated with T(</a:t>
            </a:r>
            <a:r>
              <a:rPr lang="en-US" dirty="0" err="1" smtClean="0"/>
              <a:t>a,b</a:t>
            </a:r>
            <a:r>
              <a:rPr lang="en-US" dirty="0" smtClean="0"/>
              <a:t>) = ( a  </a:t>
            </a:r>
            <a:r>
              <a:rPr lang="en-US" dirty="0" err="1" smtClean="0"/>
              <a:t>a+b</a:t>
            </a:r>
            <a:r>
              <a:rPr lang="en-US" dirty="0" smtClean="0"/>
              <a:t>)</a:t>
            </a:r>
          </a:p>
          <a:p>
            <a:r>
              <a:rPr lang="en-US" dirty="0" smtClean="0"/>
              <a:t>Ex-2 </a:t>
            </a:r>
            <a:r>
              <a:rPr lang="en-US" dirty="0"/>
              <a:t>Determine the matrix associated with T(</a:t>
            </a:r>
            <a:r>
              <a:rPr lang="en-US" dirty="0" err="1"/>
              <a:t>a,b</a:t>
            </a:r>
            <a:r>
              <a:rPr lang="en-US" dirty="0"/>
              <a:t>) = ( a  </a:t>
            </a:r>
            <a:r>
              <a:rPr lang="en-US" dirty="0" err="1" smtClean="0"/>
              <a:t>a+b</a:t>
            </a:r>
            <a:r>
              <a:rPr lang="en-US" dirty="0" smtClean="0"/>
              <a:t>, a-b)</a:t>
            </a:r>
          </a:p>
          <a:p>
            <a:r>
              <a:rPr lang="en-US" dirty="0" smtClean="0"/>
              <a:t>Ex-3 </a:t>
            </a:r>
            <a:r>
              <a:rPr lang="en-US" dirty="0"/>
              <a:t>Determine the matrix associated with </a:t>
            </a:r>
            <a:r>
              <a:rPr lang="en-US" dirty="0" smtClean="0"/>
              <a:t>T(</a:t>
            </a:r>
            <a:r>
              <a:rPr lang="en-US" dirty="0" err="1" smtClean="0"/>
              <a:t>a,b,c</a:t>
            </a:r>
            <a:r>
              <a:rPr lang="en-US" dirty="0" smtClean="0"/>
              <a:t>) </a:t>
            </a:r>
            <a:r>
              <a:rPr lang="en-US" dirty="0"/>
              <a:t>= ( </a:t>
            </a:r>
            <a:r>
              <a:rPr lang="en-US" dirty="0" smtClean="0"/>
              <a:t>2a  </a:t>
            </a:r>
            <a:r>
              <a:rPr lang="en-US" dirty="0" err="1" smtClean="0"/>
              <a:t>a+b</a:t>
            </a:r>
            <a:r>
              <a:rPr lang="en-US" dirty="0" smtClean="0"/>
              <a:t>, a-b)</a:t>
            </a:r>
          </a:p>
          <a:p>
            <a:r>
              <a:rPr lang="en-US" dirty="0" smtClean="0"/>
              <a:t>Ex-4 </a:t>
            </a:r>
            <a:r>
              <a:rPr lang="en-US" dirty="0"/>
              <a:t>Determine the matrix associated with </a:t>
            </a:r>
            <a:r>
              <a:rPr lang="en-US" dirty="0" smtClean="0"/>
              <a:t>T(</a:t>
            </a:r>
            <a:r>
              <a:rPr lang="en-US" dirty="0" err="1" smtClean="0"/>
              <a:t>a,b,c</a:t>
            </a:r>
            <a:r>
              <a:rPr lang="en-US" dirty="0" smtClean="0"/>
              <a:t>) </a:t>
            </a:r>
            <a:r>
              <a:rPr lang="en-US" dirty="0"/>
              <a:t>= ( </a:t>
            </a:r>
            <a:r>
              <a:rPr lang="en-US" dirty="0" smtClean="0"/>
              <a:t>2a+c,  </a:t>
            </a:r>
            <a:r>
              <a:rPr lang="en-US" dirty="0" err="1" smtClean="0"/>
              <a:t>c+b</a:t>
            </a:r>
            <a:r>
              <a:rPr lang="en-US" dirty="0" smtClean="0"/>
              <a:t>)</a:t>
            </a:r>
          </a:p>
          <a:p>
            <a:r>
              <a:rPr lang="en-US" dirty="0" smtClean="0"/>
              <a:t>Ex-5 </a:t>
            </a:r>
            <a:r>
              <a:rPr lang="en-US" dirty="0"/>
              <a:t>Determine the matrix associated with </a:t>
            </a:r>
            <a:r>
              <a:rPr lang="en-US" dirty="0" smtClean="0"/>
              <a:t>T(</a:t>
            </a:r>
            <a:r>
              <a:rPr lang="en-US" dirty="0" err="1" smtClean="0"/>
              <a:t>a,b</a:t>
            </a:r>
            <a:r>
              <a:rPr lang="en-US" dirty="0" smtClean="0"/>
              <a:t>, </a:t>
            </a:r>
            <a:r>
              <a:rPr lang="en-US" dirty="0" err="1" smtClean="0"/>
              <a:t>c,d</a:t>
            </a:r>
            <a:r>
              <a:rPr lang="en-US" dirty="0" smtClean="0"/>
              <a:t> ) </a:t>
            </a:r>
            <a:r>
              <a:rPr lang="en-US" dirty="0"/>
              <a:t>= ( </a:t>
            </a:r>
            <a:r>
              <a:rPr lang="en-US" dirty="0" err="1" smtClean="0"/>
              <a:t>a+d</a:t>
            </a:r>
            <a:r>
              <a:rPr lang="en-US" dirty="0" smtClean="0"/>
              <a:t>, </a:t>
            </a:r>
            <a:r>
              <a:rPr lang="en-US" dirty="0" err="1" smtClean="0"/>
              <a:t>b+c</a:t>
            </a:r>
            <a:r>
              <a:rPr lang="en-US" dirty="0" smtClean="0"/>
              <a:t>, </a:t>
            </a:r>
            <a:r>
              <a:rPr lang="en-US" dirty="0" err="1" smtClean="0"/>
              <a:t>d+c+a</a:t>
            </a:r>
            <a:r>
              <a:rPr lang="en-US" smtClean="0"/>
              <a:t>)</a:t>
            </a:r>
            <a:endParaRPr lang="en-US" dirty="0"/>
          </a:p>
          <a:p>
            <a:endParaRPr lang="en-US" dirty="0" smtClean="0"/>
          </a:p>
          <a:p>
            <a:endParaRPr lang="en-US" dirty="0"/>
          </a:p>
          <a:p>
            <a:endParaRPr lang="en-US" dirty="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50</a:t>
            </a:fld>
            <a:endParaRPr lang="en-US"/>
          </a:p>
        </p:txBody>
      </p:sp>
    </p:spTree>
    <p:extLst>
      <p:ext uri="{BB962C8B-B14F-4D97-AF65-F5344CB8AC3E}">
        <p14:creationId xmlns:p14="http://schemas.microsoft.com/office/powerpoint/2010/main" val="1221886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83323"/>
            <a:ext cx="9144000" cy="2387600"/>
          </a:xfrm>
        </p:spPr>
        <p:txBody>
          <a:bodyPr/>
          <a:lstStyle/>
          <a:p>
            <a:r>
              <a:rPr lang="en-US" dirty="0" smtClean="0"/>
              <a:t>Matrix Algebra</a:t>
            </a:r>
            <a:endParaRPr lang="en-US" dirty="0"/>
          </a:p>
        </p:txBody>
      </p:sp>
      <p:sp>
        <p:nvSpPr>
          <p:cNvPr id="3" name="Subtitle 2"/>
          <p:cNvSpPr>
            <a:spLocks noGrp="1"/>
          </p:cNvSpPr>
          <p:nvPr>
            <p:ph type="subTitle" idx="1"/>
          </p:nvPr>
        </p:nvSpPr>
        <p:spPr/>
        <p:txBody>
          <a:bodyPr/>
          <a:lstStyle/>
          <a:p>
            <a:r>
              <a:rPr lang="en-US" dirty="0" smtClean="0"/>
              <a:t>Dr. Pradeep .</a:t>
            </a:r>
            <a:r>
              <a:rPr lang="en-US" dirty="0" err="1" smtClean="0"/>
              <a:t>J.Jha</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51</a:t>
            </a:fld>
            <a:endParaRPr lang="en-US"/>
          </a:p>
        </p:txBody>
      </p:sp>
    </p:spTree>
    <p:extLst>
      <p:ext uri="{BB962C8B-B14F-4D97-AF65-F5344CB8AC3E}">
        <p14:creationId xmlns:p14="http://schemas.microsoft.com/office/powerpoint/2010/main" val="4205144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7515"/>
          </a:xfrm>
        </p:spPr>
        <p:txBody>
          <a:bodyPr>
            <a:noAutofit/>
          </a:bodyPr>
          <a:lstStyle/>
          <a:p>
            <a:r>
              <a:rPr lang="en-US" sz="2800" dirty="0" smtClean="0"/>
              <a:t>LALP. 3.1</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5120" y="802640"/>
                <a:ext cx="11460480" cy="5760720"/>
              </a:xfrm>
            </p:spPr>
            <p:txBody>
              <a:bodyPr/>
              <a:lstStyle/>
              <a:p>
                <a:r>
                  <a:rPr lang="en-US" dirty="0" smtClean="0"/>
                  <a:t>We know that a matrix is a result of Linear Transformation on basis of the first space onto the( basis) of the second space.</a:t>
                </a:r>
              </a:p>
              <a:p>
                <a:r>
                  <a:rPr lang="en-US" dirty="0" smtClean="0"/>
                  <a:t>Ex-1 Let T : R</a:t>
                </a:r>
                <a:r>
                  <a:rPr lang="en-US" baseline="30000" dirty="0" smtClean="0"/>
                  <a:t>2</a:t>
                </a:r>
                <a:r>
                  <a:rPr lang="en-US" dirty="0" smtClean="0"/>
                  <a:t>    R</a:t>
                </a:r>
                <a:r>
                  <a:rPr lang="en-US" baseline="30000" dirty="0" smtClean="0"/>
                  <a:t>3 </a:t>
                </a:r>
                <a:r>
                  <a:rPr lang="en-US" dirty="0" smtClean="0"/>
                  <a:t> defined as T(</a:t>
                </a:r>
                <a:r>
                  <a:rPr lang="en-US" dirty="0" err="1" smtClean="0"/>
                  <a:t>x,y</a:t>
                </a:r>
                <a:r>
                  <a:rPr lang="en-US" dirty="0" smtClean="0"/>
                  <a:t>) = ( x-y, 2x, 3y). We find [ t,b1,b2] where b1 and b2 are the standard basis of R</a:t>
                </a:r>
                <a:r>
                  <a:rPr lang="en-US" baseline="30000" dirty="0" smtClean="0"/>
                  <a:t>2</a:t>
                </a:r>
                <a:r>
                  <a:rPr lang="en-US" dirty="0" smtClean="0"/>
                  <a:t> and  R</a:t>
                </a:r>
                <a:r>
                  <a:rPr lang="en-US" baseline="30000" dirty="0" smtClean="0"/>
                  <a:t>3</a:t>
                </a:r>
                <a:r>
                  <a:rPr lang="en-US" dirty="0" smtClean="0"/>
                  <a:t>.</a:t>
                </a:r>
              </a:p>
              <a:p>
                <a:r>
                  <a:rPr lang="en-US" dirty="0" smtClean="0"/>
                  <a:t>We know that b1 = { (1,0), (0, 1)} and b2 = { (1, 0, 0) , (0 ,1, 0), (0, 0 ,1)}</a:t>
                </a:r>
              </a:p>
              <a:p>
                <a:r>
                  <a:rPr lang="en-US" dirty="0" smtClean="0"/>
                  <a:t>These are the standard basis of the two  spaces. As T(</a:t>
                </a:r>
                <a:r>
                  <a:rPr lang="en-US" dirty="0" err="1" smtClean="0"/>
                  <a:t>x,y</a:t>
                </a:r>
                <a:r>
                  <a:rPr lang="en-US" dirty="0" smtClean="0"/>
                  <a:t>) = ( x-y, 2x, 3y).</a:t>
                </a:r>
              </a:p>
              <a:p>
                <a:r>
                  <a:rPr lang="en-US" dirty="0" smtClean="0"/>
                  <a:t>We have T(1,0) = ( 1-0, 2 .1, 3.0) = (1,2,0); actually to be written as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r>
                            <m:e>
                              <m:r>
                                <a:rPr lang="en-US" b="0" i="1" smtClean="0">
                                  <a:latin typeface="Cambria Math" panose="02040503050406030204" pitchFamily="18" charset="0"/>
                                </a:rPr>
                                <m:t>0</m:t>
                              </m:r>
                            </m:e>
                          </m:mr>
                        </m:m>
                      </m:e>
                    </m:d>
                  </m:oMath>
                </a14:m>
                <a:endParaRPr lang="en-US" dirty="0" smtClean="0"/>
              </a:p>
              <a:p>
                <a:r>
                  <a:rPr lang="en-US" dirty="0" smtClean="0"/>
                  <a:t>Also T(0,1) = (0-1 , 2.0 , 3.1) = (-1, 0,3) actually to be written as</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3</m:t>
                              </m:r>
                            </m:e>
                          </m:mr>
                        </m:m>
                      </m:e>
                    </m:d>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5120" y="802640"/>
                <a:ext cx="11460480" cy="5760720"/>
              </a:xfrm>
              <a:blipFill>
                <a:blip r:embed="rId2"/>
                <a:stretch>
                  <a:fillRect l="-957" t="-1799" r="-160"/>
                </a:stretch>
              </a:blipFill>
            </p:spPr>
            <p:txBody>
              <a:bodyPr/>
              <a:lstStyle/>
              <a:p>
                <a:r>
                  <a:rPr lang="en-US">
                    <a:noFill/>
                  </a:rPr>
                  <a:t> </a:t>
                </a:r>
              </a:p>
            </p:txBody>
          </p:sp>
        </mc:Fallback>
      </mc:AlternateContent>
      <p:cxnSp>
        <p:nvCxnSpPr>
          <p:cNvPr id="5" name="Straight Arrow Connector 4"/>
          <p:cNvCxnSpPr/>
          <p:nvPr/>
        </p:nvCxnSpPr>
        <p:spPr>
          <a:xfrm>
            <a:off x="2509520" y="1950720"/>
            <a:ext cx="304800" cy="20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52</a:t>
            </a:fld>
            <a:endParaRPr lang="en-US"/>
          </a:p>
        </p:txBody>
      </p:sp>
    </p:spTree>
    <p:extLst>
      <p:ext uri="{BB962C8B-B14F-4D97-AF65-F5344CB8AC3E}">
        <p14:creationId xmlns:p14="http://schemas.microsoft.com/office/powerpoint/2010/main" val="3832651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6875"/>
          </a:xfrm>
        </p:spPr>
        <p:txBody>
          <a:bodyPr>
            <a:noAutofit/>
          </a:bodyPr>
          <a:lstStyle/>
          <a:p>
            <a:r>
              <a:rPr lang="en-US" sz="2800" dirty="0" smtClean="0"/>
              <a:t>LALP. 3.2</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680" y="833120"/>
                <a:ext cx="11541760" cy="5872480"/>
              </a:xfrm>
            </p:spPr>
            <p:txBody>
              <a:bodyPr/>
              <a:lstStyle/>
              <a:p>
                <a:r>
                  <a:rPr lang="en-US" dirty="0" smtClean="0"/>
                  <a:t>So we have T(1,0)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r>
                            <m:e>
                              <m:r>
                                <a:rPr lang="en-US" b="0" i="1" smtClean="0">
                                  <a:latin typeface="Cambria Math" panose="02040503050406030204" pitchFamily="18" charset="0"/>
                                </a:rPr>
                                <m:t>0</m:t>
                              </m:r>
                            </m:e>
                          </m:mr>
                        </m:m>
                      </m:e>
                    </m:d>
                    <m:r>
                      <a:rPr lang="en-US" b="0" i="0" smtClean="0">
                        <a:latin typeface="Cambria Math" panose="02040503050406030204" pitchFamily="18" charset="0"/>
                      </a:rPr>
                      <m:t> </m:t>
                    </m:r>
                    <m:r>
                      <m:rPr>
                        <m:sty m:val="p"/>
                      </m:rPr>
                      <a:rPr lang="en-US" b="0" i="0" smtClean="0">
                        <a:latin typeface="Cambria Math" panose="02040503050406030204" pitchFamily="18" charset="0"/>
                      </a:rPr>
                      <m:t>and</m:t>
                    </m:r>
                    <m:r>
                      <a:rPr lang="en-US" b="0" i="0" smtClean="0">
                        <a:latin typeface="Cambria Math" panose="02040503050406030204" pitchFamily="18" charset="0"/>
                      </a:rPr>
                      <m:t> </m:t>
                    </m:r>
                  </m:oMath>
                </a14:m>
                <a:r>
                  <a:rPr lang="en-US" dirty="0" smtClean="0"/>
                  <a:t>T(0,1)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3</m:t>
                              </m:r>
                            </m:e>
                          </m:mr>
                        </m:m>
                      </m:e>
                    </m:d>
                  </m:oMath>
                </a14:m>
                <a:r>
                  <a:rPr lang="en-US" dirty="0" smtClean="0"/>
                  <a:t> </a:t>
                </a:r>
              </a:p>
              <a:p>
                <a:r>
                  <a:rPr lang="en-US" dirty="0" smtClean="0"/>
                  <a:t>The basis b1 = { (1,0), (0, 1)} by the action of L.T. is transformed in</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r>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3</m:t>
                              </m:r>
                            </m:e>
                          </m:mr>
                        </m:m>
                      </m:e>
                    </m:d>
                  </m:oMath>
                </a14:m>
                <a:r>
                  <a:rPr lang="en-US" dirty="0" smtClean="0"/>
                  <a:t> ; this is a matrix which has 3 rows and 2 columns. (T: R</a:t>
                </a:r>
                <a:r>
                  <a:rPr lang="en-US" baseline="30000" dirty="0" smtClean="0"/>
                  <a:t>2</a:t>
                </a:r>
                <a:r>
                  <a:rPr lang="en-US" dirty="0" smtClean="0"/>
                  <a:t> to   R</a:t>
                </a:r>
                <a:r>
                  <a:rPr lang="en-US" baseline="30000" dirty="0" smtClean="0"/>
                  <a:t>3</a:t>
                </a:r>
                <a:r>
                  <a:rPr lang="en-US" dirty="0" smtClean="0"/>
                  <a:t>)</a:t>
                </a:r>
              </a:p>
              <a:p>
                <a:r>
                  <a:rPr lang="en-US" dirty="0" smtClean="0"/>
                  <a:t>1 Matrix is denoted by capital letter. Say A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r>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3</m:t>
                              </m:r>
                            </m:e>
                          </m:mr>
                        </m:m>
                      </m:e>
                    </m:d>
                  </m:oMath>
                </a14:m>
                <a:r>
                  <a:rPr lang="en-US" dirty="0" smtClean="0"/>
                  <a:t> </a:t>
                </a:r>
              </a:p>
              <a:p>
                <a:r>
                  <a:rPr lang="en-US" dirty="0" smtClean="0"/>
                  <a:t>2 Matrix is an arrangement of </a:t>
                </a:r>
                <a:r>
                  <a:rPr lang="en-US" dirty="0" err="1" smtClean="0"/>
                  <a:t>mn</a:t>
                </a:r>
                <a:r>
                  <a:rPr lang="en-US" dirty="0" smtClean="0"/>
                  <a:t> numbers in the form of m rows and n columns. A = </a:t>
                </a:r>
                <a14:m>
                  <m:oMath xmlns:m="http://schemas.openxmlformats.org/officeDocument/2006/math">
                    <m:d>
                      <m:dPr>
                        <m:ctrlPr>
                          <a:rPr lang="en-US" i="1" smtClean="0">
                            <a:latin typeface="Cambria Math"/>
                          </a:rPr>
                        </m:ctrlPr>
                      </m:dPr>
                      <m:e>
                        <m:sSub>
                          <m:sSubPr>
                            <m:ctrlPr>
                              <a:rPr lang="en-US" i="1" smtClean="0">
                                <a:latin typeface="Cambria Math"/>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e>
                    </m:d>
                  </m:oMath>
                </a14:m>
                <a:r>
                  <a:rPr lang="en-US" dirty="0" smtClean="0"/>
                  <a:t>or</a:t>
                </a:r>
                <a14:m>
                  <m:oMath xmlns:m="http://schemas.openxmlformats.org/officeDocument/2006/math">
                    <m:d>
                      <m:dPr>
                        <m:ctrlPr>
                          <a:rPr lang="en-US" i="1" smtClean="0">
                            <a:latin typeface="Cambria Math"/>
                          </a:rPr>
                        </m:ctrlPr>
                      </m:dPr>
                      <m:e>
                        <m:sSub>
                          <m:sSubPr>
                            <m:ctrlPr>
                              <a:rPr lang="en-US" i="1" smtClean="0">
                                <a:latin typeface="Cambria Math"/>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oMath>
                </a14:m>
                <a:r>
                  <a:rPr lang="en-US" dirty="0" smtClean="0"/>
                  <a:t>is the general notation. </a:t>
                </a:r>
                <a:r>
                  <a:rPr lang="en-US" dirty="0" err="1" smtClean="0"/>
                  <a:t>i</a:t>
                </a:r>
                <a:r>
                  <a:rPr lang="en-US" dirty="0" smtClean="0"/>
                  <a:t> varies from 1 to m and j varies from 1 to n.[ I for rows and j for columns]</a:t>
                </a:r>
              </a:p>
              <a:p>
                <a:r>
                  <a:rPr lang="en-US" dirty="0" smtClean="0"/>
                  <a:t>3 It does not stand for some real value. Each entry is meaningful.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680" y="833120"/>
                <a:ext cx="11541760" cy="5872480"/>
              </a:xfrm>
              <a:blipFill>
                <a:blip r:embed="rId2"/>
                <a:stretch>
                  <a:fillRect l="-9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53</a:t>
            </a:fld>
            <a:endParaRPr lang="en-US"/>
          </a:p>
        </p:txBody>
      </p:sp>
    </p:spTree>
    <p:extLst>
      <p:ext uri="{BB962C8B-B14F-4D97-AF65-F5344CB8AC3E}">
        <p14:creationId xmlns:p14="http://schemas.microsoft.com/office/powerpoint/2010/main" val="803348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Autofit/>
          </a:bodyPr>
          <a:lstStyle/>
          <a:p>
            <a:r>
              <a:rPr lang="en-US" sz="2800" dirty="0" smtClean="0"/>
              <a:t>LALP. 3.3</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520" y="934720"/>
                <a:ext cx="11501120" cy="5628640"/>
              </a:xfrm>
            </p:spPr>
            <p:txBody>
              <a:bodyPr/>
              <a:lstStyle/>
              <a:p>
                <a:r>
                  <a:rPr lang="en-US" dirty="0" smtClean="0"/>
                  <a:t>4 We A = </a:t>
                </a:r>
                <a14:m>
                  <m:oMath xmlns:m="http://schemas.openxmlformats.org/officeDocument/2006/math">
                    <m:d>
                      <m:dPr>
                        <m:ctrlPr>
                          <a:rPr lang="en-US" i="1" smtClean="0">
                            <a:latin typeface="Cambria Math"/>
                          </a:rPr>
                        </m:ctrlPr>
                      </m:dPr>
                      <m:e>
                        <m:sSub>
                          <m:sSubPr>
                            <m:ctrlPr>
                              <a:rPr lang="en-US" i="1" smtClean="0">
                                <a:latin typeface="Cambria Math"/>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e>
                    </m:d>
                  </m:oMath>
                </a14:m>
                <a:r>
                  <a:rPr lang="en-US" baseline="-25000" dirty="0" err="1" smtClean="0"/>
                  <a:t>mxn</a:t>
                </a:r>
                <a:r>
                  <a:rPr lang="en-US" dirty="0" smtClean="0"/>
                  <a:t> is general notation. m x n is called the </a:t>
                </a:r>
                <a:r>
                  <a:rPr lang="en-US" b="1" dirty="0" smtClean="0"/>
                  <a:t>order </a:t>
                </a:r>
                <a:r>
                  <a:rPr lang="en-US" dirty="0" smtClean="0"/>
                  <a:t> of the matrix.</a:t>
                </a:r>
              </a:p>
              <a:p>
                <a:r>
                  <a:rPr lang="en-US" b="1" dirty="0"/>
                  <a:t> </a:t>
                </a:r>
                <a:r>
                  <a:rPr lang="en-US" b="1" dirty="0" smtClean="0"/>
                  <a:t>2x3 shows that the matrix has 2 rows and 3 columns etc.</a:t>
                </a:r>
              </a:p>
              <a:p>
                <a:r>
                  <a:rPr lang="en-US" b="1" dirty="0" smtClean="0"/>
                  <a:t>If</a:t>
                </a:r>
                <a:r>
                  <a:rPr lang="en-US" dirty="0" smtClean="0"/>
                  <a:t> m = n then it is a </a:t>
                </a:r>
                <a:r>
                  <a:rPr lang="en-US" b="1" dirty="0" smtClean="0"/>
                  <a:t>square</a:t>
                </a:r>
                <a:r>
                  <a:rPr lang="en-US" dirty="0" smtClean="0"/>
                  <a:t> matrix. If m ≠ n then is a</a:t>
                </a:r>
                <a:r>
                  <a:rPr lang="en-US" b="1" dirty="0" smtClean="0"/>
                  <a:t> rectangular</a:t>
                </a:r>
                <a:r>
                  <a:rPr lang="en-US" dirty="0" smtClean="0"/>
                  <a:t> matrix.</a:t>
                </a:r>
              </a:p>
              <a:p>
                <a:r>
                  <a:rPr lang="en-US" b="1" dirty="0" smtClean="0"/>
                  <a:t>5 Transpose </a:t>
                </a:r>
                <a:r>
                  <a:rPr lang="en-US" dirty="0" smtClean="0"/>
                  <a:t> of a matrix: Let </a:t>
                </a:r>
                <a:r>
                  <a:rPr lang="en-US" dirty="0"/>
                  <a:t>A = </a:t>
                </a:r>
                <a14:m>
                  <m:oMath xmlns:m="http://schemas.openxmlformats.org/officeDocument/2006/math">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𝑎</m:t>
                            </m:r>
                          </m:e>
                          <m:sub>
                            <m:r>
                              <a:rPr lang="en-US" i="1">
                                <a:latin typeface="Cambria Math" panose="02040503050406030204" pitchFamily="18" charset="0"/>
                              </a:rPr>
                              <m:t>𝑖𝑗</m:t>
                            </m:r>
                          </m:sub>
                        </m:sSub>
                      </m:e>
                    </m:d>
                  </m:oMath>
                </a14:m>
                <a:r>
                  <a:rPr lang="en-US" baseline="-25000" dirty="0" err="1" smtClean="0"/>
                  <a:t>mxn</a:t>
                </a:r>
                <a:r>
                  <a:rPr lang="en-US" dirty="0" smtClean="0"/>
                  <a:t> be a </a:t>
                </a:r>
                <a:r>
                  <a:rPr lang="en-US" dirty="0" err="1" smtClean="0"/>
                  <a:t>matrix.If</a:t>
                </a:r>
                <a:r>
                  <a:rPr lang="en-US" dirty="0" smtClean="0"/>
                  <a:t> we interchange rows in to columns then the new matrix is called transpose of the given matrix a ; it is denoted as A’ or A</a:t>
                </a:r>
                <a:r>
                  <a:rPr lang="en-US" baseline="30000" dirty="0" smtClean="0"/>
                  <a:t>t .</a:t>
                </a:r>
                <a:r>
                  <a:rPr lang="en-US" dirty="0" smtClean="0"/>
                  <a:t> A’ = (</a:t>
                </a:r>
                <a:r>
                  <a:rPr lang="en-US" dirty="0" err="1" smtClean="0"/>
                  <a:t>a</a:t>
                </a:r>
                <a:r>
                  <a:rPr lang="en-US" baseline="-25000" dirty="0" err="1" smtClean="0"/>
                  <a:t>ji</a:t>
                </a:r>
                <a:r>
                  <a:rPr lang="en-US" dirty="0" smtClean="0"/>
                  <a:t>)</a:t>
                </a:r>
                <a:r>
                  <a:rPr lang="en-US" baseline="-25000" dirty="0" err="1" smtClean="0"/>
                  <a:t>nxm</a:t>
                </a:r>
                <a:r>
                  <a:rPr lang="en-US" dirty="0" smtClean="0"/>
                  <a:t> . This process changes the order of the matrix. </a:t>
                </a:r>
                <a:endParaRPr lang="en-US" b="1" dirty="0" smtClean="0"/>
              </a:p>
              <a:p>
                <a:r>
                  <a:rPr lang="en-US" dirty="0" smtClean="0"/>
                  <a:t>For </a:t>
                </a:r>
                <a:r>
                  <a:rPr lang="en-US" dirty="0"/>
                  <a:t>A = </a:t>
                </a:r>
                <a14:m>
                  <m:oMath xmlns:m="http://schemas.openxmlformats.org/officeDocument/2006/math">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𝑎</m:t>
                            </m:r>
                          </m:e>
                          <m:sub>
                            <m:r>
                              <a:rPr lang="en-US" i="1">
                                <a:latin typeface="Cambria Math" panose="02040503050406030204" pitchFamily="18" charset="0"/>
                              </a:rPr>
                              <m:t>𝑖𝑗</m:t>
                            </m:r>
                          </m:sub>
                        </m:sSub>
                      </m:e>
                    </m:d>
                  </m:oMath>
                </a14:m>
                <a:r>
                  <a:rPr lang="en-US" baseline="-25000" dirty="0" err="1" smtClean="0"/>
                  <a:t>mxn</a:t>
                </a:r>
                <a:r>
                  <a:rPr lang="en-US" baseline="-25000" dirty="0" smtClean="0"/>
                  <a:t> </a:t>
                </a:r>
                <a:r>
                  <a:rPr lang="en-US" dirty="0" smtClean="0"/>
                  <a:t> =</a:t>
                </a:r>
                <a14:m>
                  <m:oMath xmlns:m="http://schemas.openxmlformats.org/officeDocument/2006/math">
                    <m:d>
                      <m:dPr>
                        <m:ctrlPr>
                          <a:rPr lang="en-US" i="1" smtClean="0">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2</m:t>
                              </m:r>
                            </m:e>
                          </m:mr>
                          <m:mr>
                            <m:e>
                              <m:r>
                                <a:rPr lang="en-US" i="1">
                                  <a:latin typeface="Cambria Math" panose="02040503050406030204" pitchFamily="18" charset="0"/>
                                </a:rPr>
                                <m:t>0</m:t>
                              </m:r>
                            </m:e>
                          </m:mr>
                        </m:m>
                        <m:r>
                          <a:rPr lang="en-US" i="1">
                            <a:latin typeface="Cambria Math" panose="02040503050406030204" pitchFamily="18" charset="0"/>
                          </a:rPr>
                          <m:t> </m:t>
                        </m:r>
                        <m:m>
                          <m:mPr>
                            <m:mcs>
                              <m:mc>
                                <m:mcPr>
                                  <m:count m:val="1"/>
                                  <m:mcJc m:val="center"/>
                                </m:mcPr>
                              </m:mc>
                            </m:mcs>
                            <m:ctrlPr>
                              <a:rPr lang="en-US" i="1">
                                <a:latin typeface="Cambria Math"/>
                              </a:rPr>
                            </m:ctrlPr>
                          </m:mPr>
                          <m:mr>
                            <m:e>
                              <m:r>
                                <m:rPr>
                                  <m:brk m:alnAt="7"/>
                                </m:rPr>
                                <a:rPr lang="en-US" i="1">
                                  <a:latin typeface="Cambria Math" panose="02040503050406030204" pitchFamily="18" charset="0"/>
                                </a:rPr>
                                <m:t>−</m:t>
                              </m:r>
                              <m: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3</m:t>
                              </m:r>
                            </m:e>
                          </m:mr>
                        </m:m>
                      </m:e>
                    </m:d>
                  </m:oMath>
                </a14:m>
                <a:r>
                  <a:rPr lang="en-US" dirty="0" smtClean="0"/>
                  <a:t> , A’ =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3</m:t>
                              </m:r>
                            </m:e>
                          </m:mr>
                        </m:m>
                      </m:e>
                    </m:d>
                    <m:r>
                      <a:rPr lang="en-US" b="0" i="1" smtClean="0">
                        <a:latin typeface="Cambria Math" panose="02040503050406030204" pitchFamily="18" charset="0"/>
                      </a:rPr>
                      <m:t> </m:t>
                    </m:r>
                    <m:r>
                      <a:rPr lang="en-US" b="0" i="1" smtClean="0">
                        <a:latin typeface="Cambria Math" panose="02040503050406030204" pitchFamily="18" charset="0"/>
                      </a:rPr>
                      <m:t>𝑜𝑏𝑠𝑒𝑟𝑣𝑒</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𝑜𝑟𝑑𝑒𝑟</m:t>
                    </m:r>
                    <m:r>
                      <a:rPr lang="en-US" b="0" i="1" smtClean="0">
                        <a:latin typeface="Cambria Math" panose="02040503050406030204" pitchFamily="18" charset="0"/>
                      </a:rPr>
                      <m:t>.</m:t>
                    </m:r>
                  </m:oMath>
                </a14:m>
                <a:endParaRPr lang="en-US" b="0" dirty="0" smtClean="0"/>
              </a:p>
              <a:p>
                <a:r>
                  <a:rPr lang="en-US" dirty="0" smtClean="0"/>
                  <a:t>Order of the square matrices do not change.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520" y="934720"/>
                <a:ext cx="11501120" cy="5628640"/>
              </a:xfrm>
              <a:blipFill>
                <a:blip r:embed="rId2"/>
                <a:stretch>
                  <a:fillRect l="-954" t="-1082" r="-7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54</a:t>
            </a:fld>
            <a:endParaRPr lang="en-US"/>
          </a:p>
        </p:txBody>
      </p:sp>
    </p:spTree>
    <p:extLst>
      <p:ext uri="{BB962C8B-B14F-4D97-AF65-F5344CB8AC3E}">
        <p14:creationId xmlns:p14="http://schemas.microsoft.com/office/powerpoint/2010/main" val="2572640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7515"/>
          </a:xfrm>
        </p:spPr>
        <p:txBody>
          <a:bodyPr>
            <a:normAutofit fontScale="90000"/>
          </a:bodyPr>
          <a:lstStyle/>
          <a:p>
            <a:r>
              <a:rPr lang="en-US" sz="2800" dirty="0" smtClean="0"/>
              <a:t>LALP 3.4</a:t>
            </a:r>
            <a:endParaRPr lang="en-US" sz="2800" dirty="0"/>
          </a:p>
        </p:txBody>
      </p:sp>
      <p:sp>
        <p:nvSpPr>
          <p:cNvPr id="3" name="Content Placeholder 2"/>
          <p:cNvSpPr>
            <a:spLocks noGrp="1"/>
          </p:cNvSpPr>
          <p:nvPr>
            <p:ph idx="1"/>
          </p:nvPr>
        </p:nvSpPr>
        <p:spPr>
          <a:xfrm>
            <a:off x="264160" y="873760"/>
            <a:ext cx="11602720" cy="5659120"/>
          </a:xfrm>
        </p:spPr>
        <p:txBody>
          <a:bodyPr/>
          <a:lstStyle/>
          <a:p>
            <a:r>
              <a:rPr lang="en-US" dirty="0" smtClean="0"/>
              <a:t>Example: Let T: R</a:t>
            </a:r>
            <a:r>
              <a:rPr lang="en-US" baseline="30000" dirty="0" smtClean="0"/>
              <a:t>3 </a:t>
            </a:r>
            <a:r>
              <a:rPr lang="en-US" dirty="0" smtClean="0"/>
              <a:t> R</a:t>
            </a:r>
            <a:r>
              <a:rPr lang="en-US" baseline="30000" dirty="0" smtClean="0"/>
              <a:t>2 ,</a:t>
            </a:r>
            <a:r>
              <a:rPr lang="en-US" dirty="0" smtClean="0"/>
              <a:t> T(x, y, z) = (</a:t>
            </a:r>
            <a:r>
              <a:rPr lang="en-US" dirty="0" err="1" smtClean="0"/>
              <a:t>x+y</a:t>
            </a:r>
            <a:r>
              <a:rPr lang="en-US" dirty="0" smtClean="0"/>
              <a:t> –z, </a:t>
            </a:r>
            <a:r>
              <a:rPr lang="en-US" dirty="0" err="1" smtClean="0"/>
              <a:t>x-y+z</a:t>
            </a:r>
            <a:r>
              <a:rPr lang="en-US" dirty="0" smtClean="0"/>
              <a:t>) Find the corresponding matrix f linear transformation.</a:t>
            </a:r>
            <a:endParaRPr lang="en-US" dirty="0"/>
          </a:p>
          <a:p>
            <a:r>
              <a:rPr lang="en-US" b="1" dirty="0" smtClean="0"/>
              <a:t>a = (x1,y1,z1)  ,T(a) =  (x1+y1-z1, x1-y1+z1)</a:t>
            </a:r>
          </a:p>
          <a:p>
            <a:r>
              <a:rPr lang="en-US" b="1" dirty="0" smtClean="0"/>
              <a:t>b = </a:t>
            </a:r>
            <a:r>
              <a:rPr lang="en-US" b="1" dirty="0"/>
              <a:t>(</a:t>
            </a:r>
            <a:r>
              <a:rPr lang="en-US" b="1" dirty="0" smtClean="0"/>
              <a:t>x2,y2,z2) ,  T(b) =(x2+y2-z2, x2-y2+z2)</a:t>
            </a:r>
          </a:p>
          <a:p>
            <a:r>
              <a:rPr lang="en-US" b="1" dirty="0" smtClean="0"/>
              <a:t>To prove L.T. we prove that T(</a:t>
            </a:r>
            <a:r>
              <a:rPr lang="en-US" b="1" dirty="0" err="1" smtClean="0"/>
              <a:t>a+b</a:t>
            </a:r>
            <a:r>
              <a:rPr lang="en-US" b="1" dirty="0" smtClean="0"/>
              <a:t>) = T(a) + T(b), and T (ca) = c. T(a)</a:t>
            </a:r>
          </a:p>
          <a:p>
            <a:r>
              <a:rPr lang="en-US" b="1" dirty="0"/>
              <a:t>a</a:t>
            </a:r>
            <a:r>
              <a:rPr lang="en-US" b="1" dirty="0" smtClean="0"/>
              <a:t> + b = ( x1+x2, y1+y2, z1 +z2) ,  T(</a:t>
            </a:r>
            <a:r>
              <a:rPr lang="en-US" b="1" dirty="0" err="1" smtClean="0"/>
              <a:t>a+b</a:t>
            </a:r>
            <a:r>
              <a:rPr lang="en-US" b="1" dirty="0" smtClean="0"/>
              <a:t>) = T(</a:t>
            </a:r>
            <a:r>
              <a:rPr lang="en-US" b="1" dirty="0"/>
              <a:t>x1+x2, y1+y2, z1 +</a:t>
            </a:r>
            <a:r>
              <a:rPr lang="en-US" b="1" dirty="0" smtClean="0"/>
              <a:t>z2)</a:t>
            </a:r>
          </a:p>
          <a:p>
            <a:r>
              <a:rPr lang="en-US" b="1" dirty="0"/>
              <a:t> </a:t>
            </a:r>
            <a:r>
              <a:rPr lang="en-US" b="1" dirty="0" smtClean="0"/>
              <a:t>= (x1+x2+y1+y2-z1-z2, x1+x2-y1-y2+z1+z2) Is it </a:t>
            </a:r>
            <a:r>
              <a:rPr lang="en-US" b="1" dirty="0" err="1" smtClean="0"/>
              <a:t>equa</a:t>
            </a:r>
            <a:r>
              <a:rPr lang="en-US" b="1" dirty="0" smtClean="0"/>
              <a:t> to T(a) + T(b) ?so T(</a:t>
            </a:r>
            <a:r>
              <a:rPr lang="en-US" b="1" dirty="0" err="1" smtClean="0"/>
              <a:t>a+b</a:t>
            </a:r>
            <a:r>
              <a:rPr lang="en-US" b="1" dirty="0" smtClean="0"/>
              <a:t>) = T(a) + T(b), check  T (ca) is it same as c. T(a)?</a:t>
            </a:r>
          </a:p>
          <a:p>
            <a:r>
              <a:rPr lang="en-US" b="1" dirty="0" smtClean="0"/>
              <a:t>T(cx1, cy1, cz1)  apply and heck.</a:t>
            </a:r>
          </a:p>
          <a:p>
            <a:r>
              <a:rPr lang="en-US" b="1" dirty="0" smtClean="0"/>
              <a:t>Both rules are satisfied and so the transformation is linear., find </a:t>
            </a:r>
          </a:p>
          <a:p>
            <a:r>
              <a:rPr lang="en-US" b="1" smtClean="0"/>
              <a:t>T(1,0,0), T(0,1,0) and T (0,0,1)</a:t>
            </a:r>
            <a:endParaRPr lang="en-US" b="1"/>
          </a:p>
          <a:p>
            <a:endParaRPr lang="en-US" b="1" dirty="0"/>
          </a:p>
        </p:txBody>
      </p:sp>
      <p:cxnSp>
        <p:nvCxnSpPr>
          <p:cNvPr id="5" name="Straight Arrow Connector 4"/>
          <p:cNvCxnSpPr/>
          <p:nvPr/>
        </p:nvCxnSpPr>
        <p:spPr>
          <a:xfrm flipH="1" flipV="1">
            <a:off x="3129280" y="1148080"/>
            <a:ext cx="28448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55</a:t>
            </a:fld>
            <a:endParaRPr lang="en-US"/>
          </a:p>
        </p:txBody>
      </p:sp>
    </p:spTree>
    <p:extLst>
      <p:ext uri="{BB962C8B-B14F-4D97-AF65-F5344CB8AC3E}">
        <p14:creationId xmlns:p14="http://schemas.microsoft.com/office/powerpoint/2010/main" val="3857273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a:bodyPr>
          <a:lstStyle/>
          <a:p>
            <a:r>
              <a:rPr lang="en-US" sz="2800" dirty="0"/>
              <a:t>LALP </a:t>
            </a:r>
            <a:r>
              <a:rPr lang="en-US" sz="2800" dirty="0" smtClean="0"/>
              <a:t>3.5</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6080" y="762000"/>
                <a:ext cx="11470640" cy="5862320"/>
              </a:xfrm>
            </p:spPr>
            <p:txBody>
              <a:bodyPr/>
              <a:lstStyle/>
              <a:p>
                <a:r>
                  <a:rPr lang="en-US" dirty="0" smtClean="0"/>
                  <a:t>Three Fundamentals:  As we have three working laws in vector spaces, the same way the set of  2x2 , 3x3 (in general </a:t>
                </a:r>
                <a:r>
                  <a:rPr lang="en-US" dirty="0" err="1" smtClean="0"/>
                  <a:t>nxn</a:t>
                </a:r>
                <a:r>
                  <a:rPr lang="en-US" dirty="0" smtClean="0"/>
                  <a:t>) matrices is a vector space over the field of real numbers , set R,( the set of complex number also)  with two standard operations + and x (.).</a:t>
                </a:r>
              </a:p>
              <a:p>
                <a:r>
                  <a:rPr lang="en-US" b="1" dirty="0" smtClean="0"/>
                  <a:t>1</a:t>
                </a:r>
                <a:r>
                  <a:rPr lang="en-US" dirty="0" smtClean="0"/>
                  <a:t> Equality of two matrices: Two matrices of the </a:t>
                </a:r>
                <a:r>
                  <a:rPr lang="en-US" b="1" dirty="0" smtClean="0"/>
                  <a:t>same order</a:t>
                </a:r>
                <a:r>
                  <a:rPr lang="en-US" dirty="0" smtClean="0"/>
                  <a:t> can be equated and their equality is that of corresponding elements.</a:t>
                </a:r>
              </a:p>
              <a:p>
                <a:r>
                  <a:rPr lang="en-US" dirty="0" smtClean="0"/>
                  <a:t>E.g. Let A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𝑐</m:t>
                              </m:r>
                            </m:e>
                            <m:e>
                              <m:r>
                                <a:rPr lang="en-US" b="0" i="1" smtClean="0">
                                  <a:latin typeface="Cambria Math" panose="02040503050406030204" pitchFamily="18" charset="0"/>
                                </a:rPr>
                                <m:t>𝑑</m:t>
                              </m:r>
                            </m:e>
                          </m:mr>
                        </m:m>
                      </m:e>
                    </m:d>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 </m:t>
                    </m:r>
                    <m:d>
                      <m:dPr>
                        <m:ctrlPr>
                          <a:rPr lang="en-US" b="0" i="1" smtClean="0">
                            <a:latin typeface="Cambria Math"/>
                          </a:rPr>
                        </m:ctrlPr>
                      </m:dPr>
                      <m:e>
                        <m:m>
                          <m:mPr>
                            <m:mcs>
                              <m:mc>
                                <m:mcPr>
                                  <m:count m:val="2"/>
                                  <m:mcJc m:val="center"/>
                                </m:mcPr>
                              </m:mc>
                            </m:mcs>
                            <m:ctrlPr>
                              <a:rPr lang="en-US" b="0" i="1" smtClean="0">
                                <a:latin typeface="Cambria Math"/>
                              </a:rPr>
                            </m:ctrlPr>
                          </m:mPr>
                          <m:mr>
                            <m:e>
                              <m:r>
                                <m:rPr>
                                  <m:brk m:alnAt="7"/>
                                </m:rPr>
                                <a:rPr lang="en-US" b="0" i="1" smtClean="0">
                                  <a:latin typeface="Cambria Math" panose="02040503050406030204" pitchFamily="18" charset="0"/>
                                </a:rPr>
                                <m:t>𝑝</m:t>
                              </m:r>
                            </m:e>
                            <m:e>
                              <m:r>
                                <a:rPr lang="en-US" b="0" i="1" smtClean="0">
                                  <a:latin typeface="Cambria Math" panose="02040503050406030204" pitchFamily="18" charset="0"/>
                                </a:rPr>
                                <m:t>𝑞</m:t>
                              </m:r>
                            </m:e>
                          </m:mr>
                          <m:mr>
                            <m:e>
                              <m:r>
                                <a:rPr lang="en-US" b="0" i="1" smtClean="0">
                                  <a:latin typeface="Cambria Math" panose="02040503050406030204" pitchFamily="18" charset="0"/>
                                </a:rPr>
                                <m:t>𝑟</m:t>
                              </m:r>
                            </m:e>
                            <m:e>
                              <m:r>
                                <a:rPr lang="en-US" b="0" i="1" smtClean="0">
                                  <a:latin typeface="Cambria Math" panose="02040503050406030204" pitchFamily="18" charset="0"/>
                                </a:rPr>
                                <m:t>𝑠</m:t>
                              </m:r>
                            </m:e>
                          </m:mr>
                        </m:m>
                      </m:e>
                    </m:d>
                  </m:oMath>
                </a14:m>
                <a:r>
                  <a:rPr lang="en-US" dirty="0" smtClean="0"/>
                  <a:t>. </a:t>
                </a:r>
                <a:r>
                  <a:rPr lang="en-US" dirty="0"/>
                  <a:t> </a:t>
                </a:r>
                <a:r>
                  <a:rPr lang="en-US" dirty="0" smtClean="0"/>
                  <a:t>A = B          a =p, b = q, c = r, and d =s.</a:t>
                </a:r>
              </a:p>
              <a:p>
                <a:r>
                  <a:rPr lang="en-US" b="1" dirty="0" smtClean="0"/>
                  <a:t>2</a:t>
                </a:r>
                <a:r>
                  <a:rPr lang="en-US" dirty="0" smtClean="0"/>
                  <a:t>  Addition of two matrices: Two matrices of the same order can be added and the resultant is also a matrix of the same order. Also their addition is of the corresponding elements.</a:t>
                </a:r>
              </a:p>
              <a:p>
                <a:r>
                  <a:rPr lang="en-US" dirty="0"/>
                  <a:t> </a:t>
                </a:r>
                <a:r>
                  <a:rPr lang="en-US" dirty="0" smtClean="0"/>
                  <a:t>e.g. </a:t>
                </a:r>
                <a:r>
                  <a:rPr lang="en-US" dirty="0"/>
                  <a:t>Let A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𝑎</m:t>
                              </m:r>
                            </m:e>
                            <m:e>
                              <m:r>
                                <a:rPr lang="en-US" i="1">
                                  <a:latin typeface="Cambria Math" panose="02040503050406030204" pitchFamily="18" charset="0"/>
                                </a:rPr>
                                <m:t>𝑏</m:t>
                              </m:r>
                            </m:e>
                          </m:mr>
                          <m:mr>
                            <m:e>
                              <m:r>
                                <a:rPr lang="en-US" i="1">
                                  <a:latin typeface="Cambria Math" panose="02040503050406030204" pitchFamily="18" charset="0"/>
                                </a:rPr>
                                <m:t>𝑐</m:t>
                              </m:r>
                            </m:e>
                            <m:e>
                              <m:r>
                                <a:rPr lang="en-US" i="1">
                                  <a:latin typeface="Cambria Math" panose="02040503050406030204" pitchFamily="18" charset="0"/>
                                </a:rPr>
                                <m:t>𝑑</m:t>
                              </m:r>
                            </m:e>
                          </m:mr>
                        </m:m>
                      </m:e>
                    </m:d>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 </m:t>
                    </m:r>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𝑝</m:t>
                              </m:r>
                            </m:e>
                            <m:e>
                              <m:r>
                                <a:rPr lang="en-US" i="1">
                                  <a:latin typeface="Cambria Math" panose="02040503050406030204" pitchFamily="18" charset="0"/>
                                </a:rPr>
                                <m:t>𝑞</m:t>
                              </m:r>
                            </m:e>
                          </m:mr>
                          <m:mr>
                            <m:e>
                              <m:r>
                                <a:rPr lang="en-US" i="1">
                                  <a:latin typeface="Cambria Math" panose="02040503050406030204" pitchFamily="18" charset="0"/>
                                </a:rPr>
                                <m:t>𝑟</m:t>
                              </m:r>
                            </m:e>
                            <m:e>
                              <m:r>
                                <a:rPr lang="en-US" i="1">
                                  <a:latin typeface="Cambria Math" panose="02040503050406030204" pitchFamily="18" charset="0"/>
                                </a:rPr>
                                <m:t>𝑠</m:t>
                              </m:r>
                            </m:e>
                          </m:mr>
                        </m:m>
                      </m:e>
                    </m:d>
                  </m:oMath>
                </a14:m>
                <a:r>
                  <a:rPr lang="en-US" dirty="0" smtClean="0"/>
                  <a:t>. Then their addition denoted as A+B</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6080" y="762000"/>
                <a:ext cx="11470640" cy="5862320"/>
              </a:xfrm>
              <a:blipFill>
                <a:blip r:embed="rId2"/>
                <a:stretch>
                  <a:fillRect l="-956" t="-1663" r="-1169"/>
                </a:stretch>
              </a:blipFill>
            </p:spPr>
            <p:txBody>
              <a:bodyPr/>
              <a:lstStyle/>
              <a:p>
                <a:r>
                  <a:rPr lang="en-US">
                    <a:noFill/>
                  </a:rPr>
                  <a:t> </a:t>
                </a:r>
              </a:p>
            </p:txBody>
          </p:sp>
        </mc:Fallback>
      </mc:AlternateContent>
      <p:cxnSp>
        <p:nvCxnSpPr>
          <p:cNvPr id="5" name="Straight Arrow Connector 4"/>
          <p:cNvCxnSpPr/>
          <p:nvPr/>
        </p:nvCxnSpPr>
        <p:spPr>
          <a:xfrm flipH="1">
            <a:off x="7233920" y="3718560"/>
            <a:ext cx="477520" cy="101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56</a:t>
            </a:fld>
            <a:endParaRPr lang="en-US"/>
          </a:p>
        </p:txBody>
      </p:sp>
    </p:spTree>
    <p:extLst>
      <p:ext uri="{BB962C8B-B14F-4D97-AF65-F5344CB8AC3E}">
        <p14:creationId xmlns:p14="http://schemas.microsoft.com/office/powerpoint/2010/main" val="584498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07035"/>
          </a:xfrm>
        </p:spPr>
        <p:txBody>
          <a:bodyPr>
            <a:noAutofit/>
          </a:bodyPr>
          <a:lstStyle/>
          <a:p>
            <a:r>
              <a:rPr lang="en-US" sz="2400" dirty="0"/>
              <a:t>LALP </a:t>
            </a:r>
            <a:r>
              <a:rPr lang="en-US" sz="2400" dirty="0" smtClean="0"/>
              <a:t>3.6</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6240" y="975360"/>
                <a:ext cx="11277600" cy="5669280"/>
              </a:xfrm>
            </p:spPr>
            <p:txBody>
              <a:bodyPr/>
              <a:lstStyle/>
              <a:p>
                <a:r>
                  <a:rPr lang="en-US" dirty="0" smtClean="0"/>
                  <a:t>Is also a matrix of the same order.</a:t>
                </a:r>
              </a:p>
              <a:p>
                <a:r>
                  <a:rPr lang="en-US" dirty="0" smtClean="0"/>
                  <a:t>A + B = C (say), and C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e>
                            <m:e>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𝑞</m:t>
                              </m:r>
                            </m:e>
                          </m:mr>
                          <m:mr>
                            <m:e>
                              <m:r>
                                <a:rPr lang="en-US" i="1">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𝑟</m:t>
                              </m:r>
                            </m:e>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𝑠</m:t>
                              </m:r>
                            </m:e>
                          </m:mr>
                        </m:m>
                      </m:e>
                    </m:d>
                  </m:oMath>
                </a14:m>
                <a:endParaRPr lang="en-US" dirty="0" smtClean="0"/>
              </a:p>
              <a:p>
                <a:r>
                  <a:rPr lang="en-US" b="1" dirty="0" smtClean="0"/>
                  <a:t>3</a:t>
                </a:r>
                <a:r>
                  <a:rPr lang="en-US" dirty="0" smtClean="0"/>
                  <a:t> : Multiplication of a matrix by a scalar: Let A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𝑎</m:t>
                              </m:r>
                            </m:e>
                            <m:e>
                              <m:r>
                                <a:rPr lang="en-US" i="1">
                                  <a:latin typeface="Cambria Math" panose="02040503050406030204" pitchFamily="18" charset="0"/>
                                </a:rPr>
                                <m:t>𝑏</m:t>
                              </m:r>
                            </m:e>
                          </m:mr>
                          <m:mr>
                            <m:e>
                              <m:r>
                                <a:rPr lang="en-US" i="1">
                                  <a:latin typeface="Cambria Math" panose="02040503050406030204" pitchFamily="18" charset="0"/>
                                </a:rPr>
                                <m:t>𝑐</m:t>
                              </m:r>
                            </m:e>
                            <m:e>
                              <m:r>
                                <a:rPr lang="en-US" i="1">
                                  <a:latin typeface="Cambria Math" panose="02040503050406030204" pitchFamily="18" charset="0"/>
                                </a:rPr>
                                <m:t>𝑑</m:t>
                              </m:r>
                            </m:e>
                          </m:mr>
                        </m:m>
                      </m:e>
                    </m:d>
                  </m:oMath>
                </a14:m>
                <a:r>
                  <a:rPr lang="en-US" dirty="0" smtClean="0"/>
                  <a:t> and p be any number; then multiplication of the matrix by the number ‘ p’; denoted as </a:t>
                </a:r>
              </a:p>
              <a:p>
                <a:r>
                  <a:rPr lang="en-US" dirty="0" err="1" smtClean="0"/>
                  <a:t>pA</a:t>
                </a:r>
                <a:r>
                  <a:rPr lang="en-US" dirty="0" smtClean="0"/>
                  <a:t> is a matrix of the order obtained by multiplying the all the elements of the matrix by the number.</a:t>
                </a:r>
              </a:p>
              <a:p>
                <a:r>
                  <a:rPr lang="en-US" dirty="0" smtClean="0"/>
                  <a:t>For the matrix A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𝑎</m:t>
                              </m:r>
                            </m:e>
                            <m:e>
                              <m:r>
                                <a:rPr lang="en-US" i="1">
                                  <a:latin typeface="Cambria Math" panose="02040503050406030204" pitchFamily="18" charset="0"/>
                                </a:rPr>
                                <m:t>𝑏</m:t>
                              </m:r>
                            </m:e>
                          </m:mr>
                          <m:mr>
                            <m:e>
                              <m:r>
                                <a:rPr lang="en-US" i="1">
                                  <a:latin typeface="Cambria Math" panose="02040503050406030204" pitchFamily="18" charset="0"/>
                                </a:rPr>
                                <m:t>𝑐</m:t>
                              </m:r>
                            </m:e>
                            <m:e>
                              <m:r>
                                <a:rPr lang="en-US" i="1">
                                  <a:latin typeface="Cambria Math" panose="02040503050406030204" pitchFamily="18" charset="0"/>
                                </a:rPr>
                                <m:t>𝑑</m:t>
                              </m:r>
                            </m:e>
                          </m:mr>
                        </m:m>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sSup>
                      <m:sSupPr>
                        <m:ctrlPr>
                          <a:rPr lang="en-US" b="0" i="1" smtClean="0">
                            <a:latin typeface="Cambria Math"/>
                          </a:rPr>
                        </m:ctrlPr>
                      </m:sSupPr>
                      <m:e>
                        <m:sPre>
                          <m:sPrePr>
                            <m:ctrlPr>
                              <a:rPr lang="en-US" b="0" i="1" smtClean="0">
                                <a:latin typeface="Cambria Math"/>
                              </a:rPr>
                            </m:ctrlPr>
                          </m:sPrePr>
                          <m:sub/>
                          <m:sup>
                            <m:r>
                              <a:rPr lang="en-US" b="0" i="1" smtClean="0">
                                <a:latin typeface="Cambria Math" panose="02040503050406030204" pitchFamily="18" charset="0"/>
                              </a:rPr>
                              <m:t>′</m:t>
                            </m:r>
                          </m:sup>
                          <m:e>
                            <m:r>
                              <a:rPr lang="en-US" b="0" i="1" smtClean="0">
                                <a:latin typeface="Cambria Math" panose="02040503050406030204" pitchFamily="18" charset="0"/>
                              </a:rPr>
                              <m:t>𝑝</m:t>
                            </m:r>
                          </m:e>
                        </m:sPre>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𝑝𝐴</m:t>
                    </m:r>
                    <m:r>
                      <a:rPr lang="en-US" b="0" i="1" smtClean="0">
                        <a:latin typeface="Cambria Math" panose="02040503050406030204" pitchFamily="18" charset="0"/>
                      </a:rPr>
                      <m:t>=</m:t>
                    </m:r>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𝑝</m:t>
                              </m:r>
                              <m:r>
                                <a:rPr lang="en-US" i="1">
                                  <a:latin typeface="Cambria Math" panose="02040503050406030204" pitchFamily="18" charset="0"/>
                                </a:rPr>
                                <m:t>𝑎</m:t>
                              </m:r>
                            </m:e>
                            <m:e>
                              <m:r>
                                <a:rPr lang="en-US" b="0" i="1" smtClean="0">
                                  <a:latin typeface="Cambria Math" panose="02040503050406030204" pitchFamily="18" charset="0"/>
                                </a:rPr>
                                <m:t>𝑝</m:t>
                              </m:r>
                              <m:r>
                                <a:rPr lang="en-US" i="1">
                                  <a:latin typeface="Cambria Math" panose="02040503050406030204" pitchFamily="18" charset="0"/>
                                </a:rPr>
                                <m:t>𝑏</m:t>
                              </m:r>
                            </m:e>
                          </m:mr>
                          <m:mr>
                            <m:e>
                              <m:r>
                                <a:rPr lang="en-US" b="0" i="1" smtClean="0">
                                  <a:latin typeface="Cambria Math" panose="02040503050406030204" pitchFamily="18" charset="0"/>
                                </a:rPr>
                                <m:t>𝑝</m:t>
                              </m:r>
                              <m:r>
                                <a:rPr lang="en-US" i="1">
                                  <a:latin typeface="Cambria Math" panose="02040503050406030204" pitchFamily="18" charset="0"/>
                                </a:rPr>
                                <m:t>𝑐</m:t>
                              </m:r>
                            </m:e>
                            <m:e>
                              <m:r>
                                <a:rPr lang="en-US" b="0" i="1" smtClean="0">
                                  <a:latin typeface="Cambria Math" panose="02040503050406030204" pitchFamily="18" charset="0"/>
                                </a:rPr>
                                <m:t>𝑝</m:t>
                              </m:r>
                              <m:r>
                                <a:rPr lang="en-US" i="1">
                                  <a:latin typeface="Cambria Math" panose="02040503050406030204" pitchFamily="18" charset="0"/>
                                </a:rPr>
                                <m:t>𝑑</m:t>
                              </m:r>
                            </m:e>
                          </m:mr>
                        </m:m>
                      </m:e>
                    </m:d>
                  </m:oMath>
                </a14:m>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6240" y="975360"/>
                <a:ext cx="11277600" cy="5669280"/>
              </a:xfrm>
              <a:blipFill>
                <a:blip r:embed="rId2"/>
                <a:stretch>
                  <a:fillRect l="-973" t="-17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57</a:t>
            </a:fld>
            <a:endParaRPr lang="en-US"/>
          </a:p>
        </p:txBody>
      </p:sp>
    </p:spTree>
    <p:extLst>
      <p:ext uri="{BB962C8B-B14F-4D97-AF65-F5344CB8AC3E}">
        <p14:creationId xmlns:p14="http://schemas.microsoft.com/office/powerpoint/2010/main" val="1668345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47675"/>
          </a:xfrm>
        </p:spPr>
        <p:txBody>
          <a:bodyPr>
            <a:noAutofit/>
          </a:bodyPr>
          <a:lstStyle/>
          <a:p>
            <a:r>
              <a:rPr lang="en-US" sz="2800" dirty="0" smtClean="0"/>
              <a:t>LALP 3.7</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4960" y="812800"/>
                <a:ext cx="11419840" cy="5842000"/>
              </a:xfrm>
            </p:spPr>
            <p:txBody>
              <a:bodyPr/>
              <a:lstStyle/>
              <a:p>
                <a:r>
                  <a:rPr lang="en-US" dirty="0" smtClean="0"/>
                  <a:t>If the scalar ‘p’ = 0, then </a:t>
                </a:r>
                <a:r>
                  <a:rPr lang="en-US" dirty="0" err="1" smtClean="0"/>
                  <a:t>pA</a:t>
                </a:r>
                <a:r>
                  <a:rPr lang="en-US" dirty="0" smtClean="0"/>
                  <a:t> = 0A = </a:t>
                </a:r>
                <a14:m>
                  <m:oMath xmlns:m="http://schemas.openxmlformats.org/officeDocument/2006/math">
                    <m:d>
                      <m:dPr>
                        <m:ctrlPr>
                          <a:rPr lang="en-US" i="1">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a14:m>
                <a:r>
                  <a:rPr lang="en-US" dirty="0" smtClean="0"/>
                  <a:t> is called a null matrix; denoted as </a:t>
                </a:r>
                <a:r>
                  <a:rPr lang="en-US" b="1" dirty="0" smtClean="0"/>
                  <a:t>0. </a:t>
                </a:r>
                <a:r>
                  <a:rPr lang="en-US" dirty="0"/>
                  <a:t> </a:t>
                </a:r>
                <a:r>
                  <a:rPr lang="en-US" dirty="0" smtClean="0"/>
                  <a:t>It  can be of any order </a:t>
                </a:r>
              </a:p>
              <a:p>
                <a:r>
                  <a:rPr lang="en-US" dirty="0" smtClean="0"/>
                  <a:t>0</a:t>
                </a:r>
                <a:r>
                  <a:rPr lang="en-US" baseline="-25000" dirty="0" smtClean="0"/>
                  <a:t>2x2</a:t>
                </a:r>
                <a:r>
                  <a:rPr lang="en-US" dirty="0" smtClean="0"/>
                  <a:t> = O</a:t>
                </a:r>
                <a:r>
                  <a:rPr lang="en-US" baseline="-25000" dirty="0" smtClean="0"/>
                  <a:t>2</a:t>
                </a:r>
                <a:r>
                  <a:rPr lang="en-US" dirty="0" smtClean="0"/>
                  <a:t>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mr>
                        </m:m>
                      </m:e>
                    </m:d>
                  </m:oMath>
                </a14:m>
                <a:r>
                  <a:rPr lang="en-US" dirty="0"/>
                  <a:t> </a:t>
                </a:r>
                <a:r>
                  <a:rPr lang="en-US" dirty="0" smtClean="0"/>
                  <a:t>, 0</a:t>
                </a:r>
                <a:r>
                  <a:rPr lang="en-US" baseline="-25000" dirty="0" smtClean="0"/>
                  <a:t>3x3</a:t>
                </a:r>
                <a:r>
                  <a:rPr lang="en-US" dirty="0" smtClean="0"/>
                  <a:t> </a:t>
                </a:r>
                <a:r>
                  <a:rPr lang="en-US" dirty="0"/>
                  <a:t>= </a:t>
                </a:r>
                <a:r>
                  <a:rPr lang="en-US" dirty="0" smtClean="0"/>
                  <a:t>O</a:t>
                </a:r>
                <a:r>
                  <a:rPr lang="en-US" baseline="-25000" dirty="0" smtClean="0"/>
                  <a:t>3</a:t>
                </a:r>
                <a:r>
                  <a:rPr lang="en-US" dirty="0" smtClean="0"/>
                  <a:t> = </a:t>
                </a:r>
                <a14:m>
                  <m:oMath xmlns:m="http://schemas.openxmlformats.org/officeDocument/2006/math">
                    <m:d>
                      <m:dPr>
                        <m:ctrlPr>
                          <a:rPr lang="en-US" i="1" smtClean="0">
                            <a:latin typeface="Cambria Math"/>
                          </a:rPr>
                        </m:ctrlPr>
                      </m:dPr>
                      <m:e>
                        <m:m>
                          <m:mPr>
                            <m:mcs>
                              <m:mc>
                                <m:mcPr>
                                  <m:count m:val="3"/>
                                  <m:mcJc m:val="center"/>
                                </m:mcPr>
                              </m:mc>
                            </m:mcs>
                            <m:ctrlPr>
                              <a:rPr lang="en-US" i="1" smtClean="0">
                                <a:latin typeface="Cambria Math"/>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a14:m>
                <a:r>
                  <a:rPr lang="en-US" dirty="0" smtClean="0"/>
                  <a:t> This is also known as an additive identity. For any matrix A ,   A + </a:t>
                </a:r>
                <a:r>
                  <a:rPr lang="en-US" b="1" dirty="0" smtClean="0"/>
                  <a:t>0 = 0 + A = A.</a:t>
                </a:r>
              </a:p>
              <a:p>
                <a:r>
                  <a:rPr lang="en-US" b="1" dirty="0" smtClean="0"/>
                  <a:t>If the scalar ‘p’ = -1 </a:t>
                </a:r>
                <a:r>
                  <a:rPr lang="en-US" dirty="0" smtClean="0"/>
                  <a:t> then for any matrix A, -1A is obtained by multiplying all </a:t>
                </a:r>
                <a:r>
                  <a:rPr lang="en-US" dirty="0" err="1" smtClean="0"/>
                  <a:t>eements</a:t>
                </a:r>
                <a:r>
                  <a:rPr lang="en-US" dirty="0" smtClean="0"/>
                  <a:t> of the matrix by -1.</a:t>
                </a:r>
              </a:p>
              <a:p>
                <a:r>
                  <a:rPr lang="en-US" dirty="0" smtClean="0"/>
                  <a:t> For A </a:t>
                </a:r>
                <a:r>
                  <a:rPr lang="en-US" dirty="0"/>
                  <a:t>=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𝑎</m:t>
                              </m:r>
                            </m:e>
                            <m:e>
                              <m:r>
                                <a:rPr lang="en-US" i="1">
                                  <a:latin typeface="Cambria Math" panose="02040503050406030204" pitchFamily="18" charset="0"/>
                                </a:rPr>
                                <m:t>𝑏</m:t>
                              </m:r>
                            </m:e>
                          </m:mr>
                          <m:mr>
                            <m:e>
                              <m:r>
                                <a:rPr lang="en-US" i="1">
                                  <a:latin typeface="Cambria Math" panose="02040503050406030204" pitchFamily="18" charset="0"/>
                                </a:rPr>
                                <m:t>𝑐</m:t>
                              </m:r>
                            </m:e>
                            <m:e>
                              <m:r>
                                <a:rPr lang="en-US" i="1">
                                  <a:latin typeface="Cambria Math" panose="02040503050406030204" pitchFamily="18" charset="0"/>
                                </a:rPr>
                                <m:t>𝑑</m:t>
                              </m:r>
                            </m:e>
                          </m:mr>
                        </m:m>
                      </m:e>
                    </m:d>
                  </m:oMath>
                </a14:m>
                <a:r>
                  <a:rPr lang="en-US" dirty="0" smtClean="0"/>
                  <a:t>, -1A = -A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m:t>
                              </m:r>
                              <m:r>
                                <a:rPr lang="en-US" i="1">
                                  <a:latin typeface="Cambria Math" panose="02040503050406030204" pitchFamily="18" charset="0"/>
                                </a:rPr>
                                <m:t>𝑎</m:t>
                              </m:r>
                            </m:e>
                            <m:e>
                              <m:r>
                                <a:rPr lang="en-US" b="0" i="1" smtClean="0">
                                  <a:latin typeface="Cambria Math" panose="02040503050406030204" pitchFamily="18" charset="0"/>
                                </a:rPr>
                                <m:t>−</m:t>
                              </m:r>
                              <m:r>
                                <a:rPr lang="en-US" i="1">
                                  <a:latin typeface="Cambria Math" panose="02040503050406030204" pitchFamily="18" charset="0"/>
                                </a:rPr>
                                <m:t>𝑏</m:t>
                              </m:r>
                            </m:e>
                          </m:mr>
                          <m:mr>
                            <m:e>
                              <m:r>
                                <a:rPr lang="en-US" b="0" i="1" smtClean="0">
                                  <a:latin typeface="Cambria Math" panose="02040503050406030204" pitchFamily="18" charset="0"/>
                                </a:rPr>
                                <m:t>−</m:t>
                              </m:r>
                              <m:r>
                                <a:rPr lang="en-US" i="1">
                                  <a:latin typeface="Cambria Math" panose="02040503050406030204" pitchFamily="18" charset="0"/>
                                </a:rPr>
                                <m:t>𝑐</m:t>
                              </m:r>
                            </m:e>
                            <m:e>
                              <m:r>
                                <a:rPr lang="en-US" b="0" i="1" smtClean="0">
                                  <a:latin typeface="Cambria Math" panose="02040503050406030204" pitchFamily="18" charset="0"/>
                                </a:rPr>
                                <m:t>−</m:t>
                              </m:r>
                              <m:r>
                                <a:rPr lang="en-US" i="1">
                                  <a:latin typeface="Cambria Math" panose="02040503050406030204" pitchFamily="18" charset="0"/>
                                </a:rPr>
                                <m:t>𝑑</m:t>
                              </m:r>
                            </m:e>
                          </m:mr>
                        </m:m>
                      </m:e>
                    </m:d>
                  </m:oMath>
                </a14:m>
                <a:r>
                  <a:rPr lang="en-US" dirty="0" smtClean="0"/>
                  <a:t> </a:t>
                </a:r>
              </a:p>
              <a:p>
                <a:r>
                  <a:rPr lang="en-US" dirty="0" smtClean="0"/>
                  <a:t>For the matrix A, the matrix –A is called additive inverse.</a:t>
                </a:r>
              </a:p>
              <a:p>
                <a:r>
                  <a:rPr lang="en-US" dirty="0" smtClean="0"/>
                  <a:t>A + (-A) = (-A) + A = </a:t>
                </a:r>
                <a:r>
                  <a:rPr lang="en-US" b="1" dirty="0" smtClean="0"/>
                  <a:t>0 = null matrix.</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4960" y="812800"/>
                <a:ext cx="11419840" cy="5842000"/>
              </a:xfrm>
              <a:blipFill>
                <a:blip r:embed="rId2"/>
                <a:stretch>
                  <a:fillRect l="-961" r="-17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58</a:t>
            </a:fld>
            <a:endParaRPr lang="en-US"/>
          </a:p>
        </p:txBody>
      </p:sp>
    </p:spTree>
    <p:extLst>
      <p:ext uri="{BB962C8B-B14F-4D97-AF65-F5344CB8AC3E}">
        <p14:creationId xmlns:p14="http://schemas.microsoft.com/office/powerpoint/2010/main" val="4282703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a:bodyPr>
          <a:lstStyle/>
          <a:p>
            <a:r>
              <a:rPr lang="en-US" sz="2800" dirty="0"/>
              <a:t>LALP </a:t>
            </a:r>
            <a:r>
              <a:rPr lang="en-US" sz="2800" dirty="0" smtClean="0"/>
              <a:t>3.8</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5760" y="985520"/>
                <a:ext cx="11277600" cy="5577840"/>
              </a:xfrm>
            </p:spPr>
            <p:txBody>
              <a:bodyPr/>
              <a:lstStyle/>
              <a:p>
                <a:r>
                  <a:rPr lang="en-US" dirty="0" smtClean="0"/>
                  <a:t>Illustrations:</a:t>
                </a:r>
              </a:p>
              <a:p>
                <a:r>
                  <a:rPr lang="en-US" b="1" dirty="0" smtClean="0"/>
                  <a:t>1 </a:t>
                </a:r>
                <a:r>
                  <a:rPr lang="en-US" dirty="0" smtClean="0"/>
                  <a:t>Let </a:t>
                </a:r>
                <a:r>
                  <a:rPr lang="en-US" dirty="0"/>
                  <a:t>A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5</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 </m:t>
                    </m:r>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8</m:t>
                              </m:r>
                            </m:e>
                            <m:e>
                              <m:r>
                                <a:rPr lang="en-US" b="0" i="1" smtClean="0">
                                  <a:latin typeface="Cambria Math" panose="02040503050406030204" pitchFamily="18" charset="0"/>
                                </a:rPr>
                                <m:t>9</m:t>
                              </m:r>
                            </m:e>
                          </m:mr>
                          <m:mr>
                            <m:e>
                              <m:r>
                                <a:rPr lang="en-US" b="0" i="1" smtClean="0">
                                  <a:latin typeface="Cambria Math" panose="02040503050406030204" pitchFamily="18" charset="0"/>
                                </a:rPr>
                                <m:t>4</m:t>
                              </m:r>
                            </m:e>
                            <m:e>
                              <m:r>
                                <a:rPr lang="en-US" b="0" i="1" smtClean="0">
                                  <a:latin typeface="Cambria Math" panose="02040503050406030204" pitchFamily="18" charset="0"/>
                                </a:rPr>
                                <m:t>−7</m:t>
                              </m:r>
                            </m:e>
                          </m:mr>
                        </m:m>
                      </m:e>
                    </m:d>
                  </m:oMath>
                </a14:m>
                <a:r>
                  <a:rPr lang="en-US" dirty="0" smtClean="0"/>
                  <a:t> then A + B </a:t>
                </a:r>
                <a:r>
                  <a:rPr lang="en-US" dirty="0"/>
                  <a:t>=</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e>
                              <m:r>
                                <a:rPr lang="en-US" b="0" i="1" smtClean="0">
                                  <a:latin typeface="Cambria Math" panose="02040503050406030204" pitchFamily="18" charset="0"/>
                                </a:rPr>
                                <m:t>14</m:t>
                              </m:r>
                            </m:e>
                          </m:mr>
                          <m:mr>
                            <m:e>
                              <m:r>
                                <a:rPr lang="en-US" b="0" i="1" smtClean="0">
                                  <a:latin typeface="Cambria Math" panose="02040503050406030204" pitchFamily="18" charset="0"/>
                                </a:rPr>
                                <m:t>3</m:t>
                              </m:r>
                            </m:e>
                            <m:e>
                              <m:r>
                                <a:rPr lang="en-US" b="0" i="1" smtClean="0">
                                  <a:latin typeface="Cambria Math" panose="02040503050406030204" pitchFamily="18" charset="0"/>
                                </a:rPr>
                                <m:t>−7</m:t>
                              </m:r>
                            </m:e>
                          </m:mr>
                        </m:m>
                      </m:e>
                    </m:d>
                  </m:oMath>
                </a14:m>
                <a:endParaRPr lang="en-US" dirty="0" smtClean="0"/>
              </a:p>
              <a:p>
                <a:r>
                  <a:rPr lang="en-US" dirty="0" smtClean="0"/>
                  <a:t>[Note, preservation of the order and addition of corresponding members]</a:t>
                </a:r>
              </a:p>
              <a:p>
                <a:r>
                  <a:rPr lang="en-US" b="1" dirty="0" smtClean="0"/>
                  <a:t>2 </a:t>
                </a:r>
                <a:r>
                  <a:rPr lang="en-US" dirty="0" smtClean="0"/>
                  <a:t>Let </a:t>
                </a:r>
                <a:r>
                  <a:rPr lang="en-US" dirty="0"/>
                  <a:t>A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2</m:t>
                              </m:r>
                            </m:e>
                            <m:e>
                              <m:r>
                                <a:rPr lang="en-US" i="1">
                                  <a:latin typeface="Cambria Math" panose="02040503050406030204" pitchFamily="18" charset="0"/>
                                </a:rPr>
                                <m:t>5</m:t>
                              </m:r>
                            </m:e>
                          </m:mr>
                          <m:mr>
                            <m:e>
                              <m:r>
                                <a:rPr lang="en-US" i="1">
                                  <a:latin typeface="Cambria Math" panose="02040503050406030204" pitchFamily="18" charset="0"/>
                                </a:rPr>
                                <m:t>−1</m:t>
                              </m:r>
                            </m:e>
                            <m:e>
                              <m:r>
                                <a:rPr lang="en-US" i="1">
                                  <a:latin typeface="Cambria Math" panose="02040503050406030204" pitchFamily="18" charset="0"/>
                                </a:rPr>
                                <m:t>0</m:t>
                              </m:r>
                            </m:e>
                          </m:mr>
                        </m:m>
                      </m:e>
                    </m:d>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 </m:t>
                    </m:r>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8</m:t>
                              </m:r>
                            </m:e>
                            <m:e>
                              <m:r>
                                <a:rPr lang="en-US" i="1">
                                  <a:latin typeface="Cambria Math" panose="02040503050406030204" pitchFamily="18" charset="0"/>
                                </a:rPr>
                                <m:t>9</m:t>
                              </m:r>
                            </m:e>
                          </m:mr>
                          <m:mr>
                            <m:e>
                              <m:r>
                                <a:rPr lang="en-US" i="1">
                                  <a:latin typeface="Cambria Math" panose="02040503050406030204" pitchFamily="18" charset="0"/>
                                </a:rPr>
                                <m:t>4</m:t>
                              </m:r>
                            </m:e>
                            <m:e>
                              <m:r>
                                <a:rPr lang="en-US" i="1">
                                  <a:latin typeface="Cambria Math" panose="02040503050406030204" pitchFamily="18" charset="0"/>
                                </a:rPr>
                                <m:t>−7</m:t>
                              </m:r>
                            </m:e>
                          </m:mr>
                        </m:m>
                      </m:e>
                    </m:d>
                  </m:oMath>
                </a14:m>
                <a:r>
                  <a:rPr lang="en-US" dirty="0" smtClean="0"/>
                  <a:t> then find 2A + 5B</a:t>
                </a:r>
              </a:p>
              <a:p>
                <a:r>
                  <a:rPr lang="en-US" dirty="0" smtClean="0"/>
                  <a:t> 2A=2</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2</m:t>
                              </m:r>
                            </m:e>
                            <m:e>
                              <m:r>
                                <a:rPr lang="en-US" i="1">
                                  <a:latin typeface="Cambria Math" panose="02040503050406030204" pitchFamily="18" charset="0"/>
                                </a:rPr>
                                <m:t>5</m:t>
                              </m:r>
                            </m:e>
                          </m:mr>
                          <m:mr>
                            <m:e>
                              <m:r>
                                <a:rPr lang="en-US" i="1">
                                  <a:latin typeface="Cambria Math" panose="02040503050406030204" pitchFamily="18" charset="0"/>
                                </a:rPr>
                                <m:t>−1</m:t>
                              </m:r>
                            </m:e>
                            <m:e>
                              <m:r>
                                <a:rPr lang="en-US" i="1">
                                  <a:latin typeface="Cambria Math" panose="02040503050406030204" pitchFamily="18" charset="0"/>
                                </a:rPr>
                                <m:t>0</m:t>
                              </m:r>
                            </m:e>
                          </m:mr>
                        </m:m>
                      </m:e>
                    </m:d>
                    <m:r>
                      <a:rPr lang="en-US" b="0" i="1" smtClean="0">
                        <a:latin typeface="Cambria Math" panose="02040503050406030204" pitchFamily="18" charset="0"/>
                      </a:rPr>
                      <m:t>=</m:t>
                    </m:r>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10</m:t>
                              </m:r>
                            </m:e>
                          </m:mr>
                          <m:mr>
                            <m:e>
                              <m:r>
                                <a:rPr lang="en-US" i="1">
                                  <a:latin typeface="Cambria Math" panose="02040503050406030204" pitchFamily="18" charset="0"/>
                                </a:rPr>
                                <m:t>−</m:t>
                              </m:r>
                              <m:r>
                                <a:rPr lang="en-US" b="0" i="1" smtClean="0">
                                  <a:latin typeface="Cambria Math" panose="02040503050406030204" pitchFamily="18" charset="0"/>
                                </a:rPr>
                                <m:t>2</m:t>
                              </m:r>
                            </m:e>
                            <m:e>
                              <m:r>
                                <a:rPr lang="en-US" i="1">
                                  <a:latin typeface="Cambria Math" panose="02040503050406030204" pitchFamily="18" charset="0"/>
                                </a:rPr>
                                <m:t>0</m:t>
                              </m:r>
                            </m:e>
                          </m:mr>
                        </m:m>
                      </m:e>
                    </m:d>
                    <m:r>
                      <a:rPr lang="en-US" i="1">
                        <a:latin typeface="Cambria Math" panose="02040503050406030204" pitchFamily="18" charset="0"/>
                      </a:rPr>
                      <m:t>𝑎𝑛𝑑</m:t>
                    </m:r>
                    <m:r>
                      <a:rPr lang="en-US" i="1">
                        <a:latin typeface="Cambria Math" panose="02040503050406030204" pitchFamily="18" charset="0"/>
                      </a:rPr>
                      <m:t>  5</m:t>
                    </m:r>
                    <m:r>
                      <a:rPr lang="en-US" i="1">
                        <a:latin typeface="Cambria Math" panose="02040503050406030204" pitchFamily="18" charset="0"/>
                      </a:rPr>
                      <m:t>𝐵</m:t>
                    </m:r>
                    <m:r>
                      <a:rPr lang="en-US" i="1">
                        <a:latin typeface="Cambria Math" panose="02040503050406030204" pitchFamily="18" charset="0"/>
                      </a:rPr>
                      <m:t>=5 </m:t>
                    </m:r>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8</m:t>
                              </m:r>
                            </m:e>
                            <m:e>
                              <m:r>
                                <a:rPr lang="en-US" i="1">
                                  <a:latin typeface="Cambria Math" panose="02040503050406030204" pitchFamily="18" charset="0"/>
                                </a:rPr>
                                <m:t>9</m:t>
                              </m:r>
                            </m:e>
                          </m:mr>
                          <m:mr>
                            <m:e>
                              <m:r>
                                <a:rPr lang="en-US" i="1">
                                  <a:latin typeface="Cambria Math" panose="02040503050406030204" pitchFamily="18" charset="0"/>
                                </a:rPr>
                                <m:t>4</m:t>
                              </m:r>
                            </m:e>
                            <m:e>
                              <m:r>
                                <a:rPr lang="en-US" i="1">
                                  <a:latin typeface="Cambria Math" panose="02040503050406030204" pitchFamily="18" charset="0"/>
                                </a:rPr>
                                <m:t>−7</m:t>
                              </m:r>
                            </m:e>
                          </m:mr>
                        </m:m>
                      </m:e>
                    </m:d>
                  </m:oMath>
                </a14:m>
                <a:r>
                  <a:rPr lang="en-US" dirty="0" smtClean="0"/>
                  <a:t>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4</m:t>
                              </m:r>
                              <m:r>
                                <a:rPr lang="en-US" b="0" i="1" smtClean="0">
                                  <a:latin typeface="Cambria Math" panose="02040503050406030204" pitchFamily="18" charset="0"/>
                                </a:rPr>
                                <m:t>0</m:t>
                              </m:r>
                            </m:e>
                            <m:e>
                              <m:r>
                                <a:rPr lang="en-US" b="0" i="1" smtClean="0">
                                  <a:latin typeface="Cambria Math" panose="02040503050406030204" pitchFamily="18" charset="0"/>
                                </a:rPr>
                                <m:t>45</m:t>
                              </m:r>
                            </m:e>
                          </m:mr>
                          <m:mr>
                            <m:e>
                              <m:r>
                                <a:rPr lang="en-US" b="0" i="1" smtClean="0">
                                  <a:latin typeface="Cambria Math" panose="02040503050406030204" pitchFamily="18" charset="0"/>
                                </a:rPr>
                                <m:t>20</m:t>
                              </m:r>
                            </m:e>
                            <m:e>
                              <m:r>
                                <a:rPr lang="en-US" i="1">
                                  <a:latin typeface="Cambria Math" panose="02040503050406030204" pitchFamily="18" charset="0"/>
                                </a:rPr>
                                <m:t>−</m:t>
                              </m:r>
                              <m:r>
                                <a:rPr lang="en-US" b="0" i="1" smtClean="0">
                                  <a:latin typeface="Cambria Math" panose="02040503050406030204" pitchFamily="18" charset="0"/>
                                </a:rPr>
                                <m:t>35</m:t>
                              </m:r>
                            </m:e>
                          </m:mr>
                        </m:m>
                      </m:e>
                    </m:d>
                  </m:oMath>
                </a14:m>
                <a:endParaRPr lang="en-US" dirty="0" smtClean="0"/>
              </a:p>
              <a:p>
                <a:r>
                  <a:rPr lang="en-US" dirty="0" smtClean="0"/>
                  <a:t>Now 2A + 5B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4</m:t>
                              </m:r>
                              <m:r>
                                <a:rPr lang="en-US" i="1">
                                  <a:latin typeface="Cambria Math" panose="02040503050406030204" pitchFamily="18" charset="0"/>
                                </a:rPr>
                                <m:t>8</m:t>
                              </m:r>
                            </m:e>
                            <m:e>
                              <m:r>
                                <a:rPr lang="en-US" b="0" i="1" smtClean="0">
                                  <a:latin typeface="Cambria Math" panose="02040503050406030204" pitchFamily="18" charset="0"/>
                                </a:rPr>
                                <m:t>55</m:t>
                              </m:r>
                            </m:e>
                          </m:mr>
                          <m:mr>
                            <m:e>
                              <m:r>
                                <a:rPr lang="en-US" b="0" i="1" smtClean="0">
                                  <a:latin typeface="Cambria Math" panose="02040503050406030204" pitchFamily="18" charset="0"/>
                                </a:rPr>
                                <m:t>18</m:t>
                              </m:r>
                            </m:e>
                            <m:e>
                              <m:r>
                                <a:rPr lang="en-US" i="1">
                                  <a:latin typeface="Cambria Math" panose="02040503050406030204" pitchFamily="18" charset="0"/>
                                </a:rPr>
                                <m:t>−</m:t>
                              </m:r>
                              <m:r>
                                <a:rPr lang="en-US" b="0" i="1" smtClean="0">
                                  <a:latin typeface="Cambria Math" panose="02040503050406030204" pitchFamily="18" charset="0"/>
                                </a:rPr>
                                <m:t>35</m:t>
                              </m:r>
                            </m:e>
                          </m:mr>
                        </m:m>
                      </m:e>
                    </m:d>
                  </m:oMath>
                </a14:m>
                <a:r>
                  <a:rPr lang="en-US" dirty="0" smtClean="0"/>
                  <a:t> </a:t>
                </a:r>
              </a:p>
              <a:p>
                <a:r>
                  <a:rPr lang="en-US" dirty="0" smtClean="0"/>
                  <a:t>[</a:t>
                </a:r>
                <a:r>
                  <a:rPr lang="en-US" dirty="0"/>
                  <a:t>Note, preservation of the </a:t>
                </a:r>
                <a:r>
                  <a:rPr lang="en-US" dirty="0" smtClean="0"/>
                  <a:t>order, multiplication by a scalar, and </a:t>
                </a:r>
                <a:r>
                  <a:rPr lang="en-US" dirty="0"/>
                  <a:t>addition of corresponding members]</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5760" y="985520"/>
                <a:ext cx="11277600" cy="5577840"/>
              </a:xfrm>
              <a:blipFill>
                <a:blip r:embed="rId2"/>
                <a:stretch>
                  <a:fillRect l="-973" t="-1858" r="-2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59</a:t>
            </a:fld>
            <a:endParaRPr lang="en-US"/>
          </a:p>
        </p:txBody>
      </p:sp>
    </p:spTree>
    <p:extLst>
      <p:ext uri="{BB962C8B-B14F-4D97-AF65-F5344CB8AC3E}">
        <p14:creationId xmlns:p14="http://schemas.microsoft.com/office/powerpoint/2010/main" val="2736658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7515"/>
          </a:xfrm>
        </p:spPr>
        <p:txBody>
          <a:bodyPr>
            <a:noAutofit/>
          </a:bodyPr>
          <a:lstStyle/>
          <a:p>
            <a:r>
              <a:rPr lang="en-US" sz="2800" dirty="0" smtClean="0"/>
              <a:t>LALP-5</a:t>
            </a:r>
            <a:endParaRPr lang="en-US" sz="2800" dirty="0"/>
          </a:p>
        </p:txBody>
      </p:sp>
      <p:sp>
        <p:nvSpPr>
          <p:cNvPr id="3" name="Content Placeholder 2"/>
          <p:cNvSpPr>
            <a:spLocks noGrp="1"/>
          </p:cNvSpPr>
          <p:nvPr>
            <p:ph idx="1"/>
          </p:nvPr>
        </p:nvSpPr>
        <p:spPr>
          <a:xfrm>
            <a:off x="345440" y="802640"/>
            <a:ext cx="11430000" cy="5730240"/>
          </a:xfrm>
        </p:spPr>
        <p:txBody>
          <a:bodyPr/>
          <a:lstStyle/>
          <a:p>
            <a:r>
              <a:rPr lang="en-US" dirty="0" smtClean="0"/>
              <a:t>R</a:t>
            </a:r>
            <a:r>
              <a:rPr lang="en-US" baseline="30000" dirty="0" smtClean="0"/>
              <a:t>2</a:t>
            </a:r>
            <a:r>
              <a:rPr lang="en-US" dirty="0" smtClean="0"/>
              <a:t> = two dimensional space </a:t>
            </a:r>
            <a:r>
              <a:rPr lang="en-US" dirty="0"/>
              <a:t>{ (</a:t>
            </a:r>
            <a:r>
              <a:rPr lang="en-US" dirty="0" err="1"/>
              <a:t>x,y</a:t>
            </a:r>
            <a:r>
              <a:rPr lang="en-US" dirty="0"/>
              <a:t>) | x and y are real numbers. </a:t>
            </a:r>
            <a:r>
              <a:rPr lang="en-US" dirty="0" smtClean="0"/>
              <a:t>}</a:t>
            </a:r>
          </a:p>
          <a:p>
            <a:r>
              <a:rPr lang="en-US" dirty="0" smtClean="0"/>
              <a:t>                              y</a:t>
            </a:r>
          </a:p>
          <a:p>
            <a:r>
              <a:rPr lang="en-US" dirty="0" smtClean="0"/>
              <a:t>                           j =(0,1)     a = (</a:t>
            </a:r>
            <a:r>
              <a:rPr lang="en-US" dirty="0" err="1" smtClean="0"/>
              <a:t>x,y</a:t>
            </a:r>
            <a:r>
              <a:rPr lang="en-US" dirty="0" smtClean="0"/>
              <a:t>)                      </a:t>
            </a:r>
            <a:endParaRPr lang="en-US" dirty="0"/>
          </a:p>
          <a:p>
            <a:r>
              <a:rPr lang="en-US" dirty="0" smtClean="0"/>
              <a:t>           -x               o    </a:t>
            </a:r>
            <a:r>
              <a:rPr lang="en-US" dirty="0" err="1" smtClean="0"/>
              <a:t>i</a:t>
            </a:r>
            <a:r>
              <a:rPr lang="en-US" dirty="0" smtClean="0"/>
              <a:t> = (1,0)       x   |</a:t>
            </a:r>
            <a:r>
              <a:rPr lang="en-US" dirty="0" err="1" smtClean="0"/>
              <a:t>i</a:t>
            </a:r>
            <a:r>
              <a:rPr lang="en-US" dirty="0" smtClean="0"/>
              <a:t>|= |j| =1, I and j are unit vectors</a:t>
            </a:r>
          </a:p>
          <a:p>
            <a:r>
              <a:rPr lang="en-US" dirty="0"/>
              <a:t> </a:t>
            </a:r>
            <a:endParaRPr lang="en-US" dirty="0" smtClean="0"/>
          </a:p>
          <a:p>
            <a:endParaRPr lang="en-US" dirty="0"/>
          </a:p>
          <a:p>
            <a:endParaRPr lang="en-US" dirty="0" smtClean="0"/>
          </a:p>
          <a:p>
            <a:r>
              <a:rPr lang="en-US" dirty="0"/>
              <a:t> </a:t>
            </a:r>
            <a:r>
              <a:rPr lang="en-US" dirty="0" smtClean="0"/>
              <a:t>                             -y</a:t>
            </a:r>
            <a:endParaRPr lang="en-US" dirty="0"/>
          </a:p>
        </p:txBody>
      </p:sp>
      <p:cxnSp>
        <p:nvCxnSpPr>
          <p:cNvPr id="5" name="Straight Arrow Connector 4"/>
          <p:cNvCxnSpPr/>
          <p:nvPr/>
        </p:nvCxnSpPr>
        <p:spPr>
          <a:xfrm>
            <a:off x="1717040" y="2661920"/>
            <a:ext cx="3403600" cy="304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251200" y="1422400"/>
            <a:ext cx="30480" cy="27635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6</a:t>
            </a:fld>
            <a:endParaRPr lang="en-US"/>
          </a:p>
        </p:txBody>
      </p:sp>
    </p:spTree>
    <p:extLst>
      <p:ext uri="{BB962C8B-B14F-4D97-AF65-F5344CB8AC3E}">
        <p14:creationId xmlns:p14="http://schemas.microsoft.com/office/powerpoint/2010/main" val="3810595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8315"/>
          </a:xfrm>
        </p:spPr>
        <p:txBody>
          <a:bodyPr>
            <a:normAutofit/>
          </a:bodyPr>
          <a:lstStyle/>
          <a:p>
            <a:r>
              <a:rPr lang="en-US" sz="2400" dirty="0"/>
              <a:t>LALP </a:t>
            </a:r>
            <a:r>
              <a:rPr lang="en-US" sz="2400" dirty="0" smtClean="0"/>
              <a:t>3.9</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5440" y="853440"/>
                <a:ext cx="11460480" cy="5842000"/>
              </a:xfrm>
            </p:spPr>
            <p:txBody>
              <a:bodyPr/>
              <a:lstStyle/>
              <a:p>
                <a:r>
                  <a:rPr lang="en-US" b="1" dirty="0" smtClean="0"/>
                  <a:t>3 Let </a:t>
                </a:r>
                <a:r>
                  <a:rPr lang="en-US" dirty="0" smtClean="0"/>
                  <a:t> A = </a:t>
                </a:r>
                <a14:m>
                  <m:oMath xmlns:m="http://schemas.openxmlformats.org/officeDocument/2006/math">
                    <m:d>
                      <m:dPr>
                        <m:ctrlPr>
                          <a:rPr lang="en-US" i="1" smtClean="0">
                            <a:latin typeface="Cambria Math"/>
                          </a:rPr>
                        </m:ctrlPr>
                      </m:dPr>
                      <m:e>
                        <m:m>
                          <m:mPr>
                            <m:mcs>
                              <m:mc>
                                <m:mcPr>
                                  <m:count m:val="3"/>
                                  <m:mcJc m:val="center"/>
                                </m:mcPr>
                              </m:mc>
                            </m:mcs>
                            <m:ctrlPr>
                              <a:rPr lang="en-US" i="1" smtClean="0">
                                <a:latin typeface="Cambria Math"/>
                              </a:rPr>
                            </m:ctrlPr>
                          </m:mPr>
                          <m:mr>
                            <m:e>
                              <m:r>
                                <m:rPr>
                                  <m:brk m:alnAt="7"/>
                                </m:rPr>
                                <a:rPr lang="en-US" b="0" i="1" smtClean="0">
                                  <a:latin typeface="Cambria Math" panose="02040503050406030204" pitchFamily="18" charset="0"/>
                                </a:rPr>
                                <m:t>5</m:t>
                              </m:r>
                            </m:e>
                            <m:e>
                              <m:r>
                                <a:rPr lang="en-US" b="0" i="1" smtClean="0">
                                  <a:latin typeface="Cambria Math" panose="02040503050406030204" pitchFamily="18" charset="0"/>
                                </a:rPr>
                                <m:t>−2</m:t>
                              </m:r>
                            </m:e>
                            <m:e>
                              <m:r>
                                <a:rPr lang="en-US" b="0" i="1" smtClean="0">
                                  <a:latin typeface="Cambria Math" panose="02040503050406030204" pitchFamily="18" charset="0"/>
                                </a:rPr>
                                <m:t>4</m:t>
                              </m:r>
                            </m:e>
                          </m:mr>
                          <m:mr>
                            <m:e>
                              <m:r>
                                <a:rPr lang="en-US" b="0" i="1" smtClean="0">
                                  <a:latin typeface="Cambria Math" panose="02040503050406030204" pitchFamily="18" charset="0"/>
                                </a:rPr>
                                <m:t>1</m:t>
                              </m:r>
                            </m:e>
                            <m:e>
                              <m:r>
                                <a:rPr lang="en-US" b="0" i="1" smtClean="0">
                                  <a:latin typeface="Cambria Math" panose="02040503050406030204" pitchFamily="18" charset="0"/>
                                </a:rPr>
                                <m:t>8</m:t>
                              </m:r>
                            </m:e>
                            <m:e>
                              <m:r>
                                <a:rPr lang="en-US" b="0" i="1" smtClean="0">
                                  <a:latin typeface="Cambria Math" panose="02040503050406030204" pitchFamily="18" charset="0"/>
                                </a:rPr>
                                <m:t>0</m:t>
                              </m:r>
                            </m:e>
                          </m:mr>
                          <m:mr>
                            <m:e>
                              <m:r>
                                <a:rPr lang="en-US" b="0" i="1" smtClean="0">
                                  <a:latin typeface="Cambria Math" panose="02040503050406030204" pitchFamily="18" charset="0"/>
                                </a:rPr>
                                <m:t>5</m:t>
                              </m:r>
                            </m:e>
                            <m:e>
                              <m:r>
                                <a:rPr lang="en-US" b="0" i="1" smtClean="0">
                                  <a:latin typeface="Cambria Math" panose="02040503050406030204" pitchFamily="18" charset="0"/>
                                </a:rPr>
                                <m:t>7</m:t>
                              </m:r>
                            </m:e>
                            <m:e>
                              <m:r>
                                <a:rPr lang="en-US" b="0" i="1" smtClean="0">
                                  <a:latin typeface="Cambria Math" panose="02040503050406030204" pitchFamily="18" charset="0"/>
                                </a:rPr>
                                <m:t>1</m:t>
                              </m:r>
                            </m:e>
                          </m:mr>
                        </m:m>
                      </m:e>
                    </m:d>
                  </m:oMath>
                </a14:m>
                <a:r>
                  <a:rPr lang="en-US" b="1" dirty="0" smtClean="0"/>
                  <a:t> ,</a:t>
                </a:r>
                <a:r>
                  <a:rPr lang="en-US" dirty="0" smtClean="0"/>
                  <a:t> B =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e>
                              <m:r>
                                <a:rPr lang="en-US" b="0" i="1" smtClean="0">
                                  <a:latin typeface="Cambria Math" panose="02040503050406030204" pitchFamily="18" charset="0"/>
                                </a:rPr>
                                <m:t>5</m:t>
                              </m:r>
                            </m:e>
                          </m:mr>
                          <m:mr>
                            <m:e>
                              <m:r>
                                <a:rPr lang="en-US" b="0" i="1" smtClean="0">
                                  <a:latin typeface="Cambria Math" panose="02040503050406030204" pitchFamily="18" charset="0"/>
                                </a:rPr>
                                <m:t>7</m:t>
                              </m:r>
                            </m:e>
                            <m:e>
                              <m:r>
                                <a:rPr lang="en-US" b="0" i="1" smtClean="0">
                                  <a:latin typeface="Cambria Math" panose="02040503050406030204" pitchFamily="18" charset="0"/>
                                </a:rPr>
                                <m:t>2</m:t>
                              </m:r>
                            </m:e>
                            <m:e>
                              <m:r>
                                <a:rPr lang="en-US" b="0" i="1" smtClean="0">
                                  <a:latin typeface="Cambria Math" panose="02040503050406030204" pitchFamily="18" charset="0"/>
                                </a:rPr>
                                <m:t>4</m:t>
                              </m:r>
                            </m:e>
                          </m:mr>
                          <m:mr>
                            <m:e>
                              <m:r>
                                <a:rPr lang="en-US" b="0" i="1" smtClean="0">
                                  <a:latin typeface="Cambria Math" panose="02040503050406030204" pitchFamily="18" charset="0"/>
                                </a:rPr>
                                <m:t>8</m:t>
                              </m:r>
                            </m:e>
                            <m:e>
                              <m:r>
                                <a:rPr lang="en-US" b="0" i="1" smtClean="0">
                                  <a:latin typeface="Cambria Math" panose="02040503050406030204" pitchFamily="18" charset="0"/>
                                </a:rPr>
                                <m:t>10</m:t>
                              </m:r>
                            </m:e>
                            <m:e>
                              <m:r>
                                <a:rPr lang="en-US" b="0" i="1" smtClean="0">
                                  <a:latin typeface="Cambria Math" panose="02040503050406030204" pitchFamily="18" charset="0"/>
                                </a:rPr>
                                <m:t>5</m:t>
                              </m:r>
                            </m:e>
                          </m:mr>
                        </m:m>
                      </m:e>
                    </m:d>
                  </m:oMath>
                </a14:m>
                <a:r>
                  <a:rPr lang="en-US" b="1" dirty="0"/>
                  <a:t> </a:t>
                </a:r>
                <a:r>
                  <a:rPr lang="en-US" b="1" dirty="0" smtClean="0"/>
                  <a:t> and </a:t>
                </a:r>
              </a:p>
              <a:p>
                <a:endParaRPr lang="en-US" b="1" dirty="0" smtClean="0"/>
              </a:p>
              <a:p>
                <a:r>
                  <a:rPr lang="en-US" b="1" dirty="0" smtClean="0"/>
                  <a:t>2A – 3B = 2</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5</m:t>
                              </m:r>
                            </m:e>
                            <m:e>
                              <m:r>
                                <a:rPr lang="en-US" i="1">
                                  <a:latin typeface="Cambria Math" panose="02040503050406030204" pitchFamily="18" charset="0"/>
                                </a:rPr>
                                <m:t>−2</m:t>
                              </m:r>
                            </m:e>
                            <m:e>
                              <m:r>
                                <a:rPr lang="en-US" i="1">
                                  <a:latin typeface="Cambria Math" panose="02040503050406030204" pitchFamily="18" charset="0"/>
                                </a:rPr>
                                <m:t>4</m:t>
                              </m:r>
                            </m:e>
                          </m:mr>
                          <m:mr>
                            <m:e>
                              <m:r>
                                <a:rPr lang="en-US" b="0" i="1" smtClean="0">
                                  <a:latin typeface="Cambria Math" panose="02040503050406030204" pitchFamily="18" charset="0"/>
                                </a:rPr>
                                <m:t>1</m:t>
                              </m:r>
                            </m:e>
                            <m:e>
                              <m:r>
                                <a:rPr lang="en-US" i="1">
                                  <a:latin typeface="Cambria Math" panose="02040503050406030204" pitchFamily="18" charset="0"/>
                                </a:rPr>
                                <m:t>8</m:t>
                              </m:r>
                            </m:e>
                            <m:e>
                              <m:r>
                                <a:rPr lang="en-US" i="1">
                                  <a:latin typeface="Cambria Math" panose="02040503050406030204" pitchFamily="18" charset="0"/>
                                </a:rPr>
                                <m:t>0</m:t>
                              </m:r>
                            </m:e>
                          </m:mr>
                          <m:mr>
                            <m:e>
                              <m:r>
                                <a:rPr lang="en-US" i="1">
                                  <a:latin typeface="Cambria Math" panose="02040503050406030204" pitchFamily="18" charset="0"/>
                                </a:rPr>
                                <m:t>5</m:t>
                              </m:r>
                            </m:e>
                            <m:e>
                              <m:r>
                                <a:rPr lang="en-US" i="1">
                                  <a:latin typeface="Cambria Math" panose="02040503050406030204" pitchFamily="18" charset="0"/>
                                </a:rPr>
                                <m:t>7</m:t>
                              </m:r>
                            </m:e>
                            <m:e>
                              <m:r>
                                <a:rPr lang="en-US" i="1">
                                  <a:latin typeface="Cambria Math" panose="02040503050406030204" pitchFamily="18" charset="0"/>
                                </a:rPr>
                                <m:t>1</m:t>
                              </m:r>
                            </m:e>
                          </m:mr>
                        </m:m>
                      </m:e>
                    </m:d>
                  </m:oMath>
                </a14:m>
                <a:r>
                  <a:rPr lang="en-US" b="1" dirty="0" smtClean="0"/>
                  <a:t> - 3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b="0" i="1" smtClean="0">
                                  <a:latin typeface="Cambria Math" panose="02040503050406030204" pitchFamily="18" charset="0"/>
                                </a:rPr>
                                <m:t>4</m:t>
                              </m:r>
                            </m:e>
                            <m:e>
                              <m:r>
                                <a:rPr lang="en-US" i="1">
                                  <a:latin typeface="Cambria Math" panose="02040503050406030204" pitchFamily="18" charset="0"/>
                                </a:rPr>
                                <m:t>2</m:t>
                              </m:r>
                            </m:e>
                            <m:e>
                              <m:r>
                                <a:rPr lang="en-US" i="1">
                                  <a:latin typeface="Cambria Math" panose="02040503050406030204" pitchFamily="18" charset="0"/>
                                </a:rPr>
                                <m:t>5</m:t>
                              </m:r>
                            </m:e>
                          </m:mr>
                          <m:mr>
                            <m:e>
                              <m:r>
                                <a:rPr lang="en-US" i="1">
                                  <a:latin typeface="Cambria Math" panose="02040503050406030204" pitchFamily="18" charset="0"/>
                                </a:rPr>
                                <m:t>7</m:t>
                              </m:r>
                            </m:e>
                            <m:e>
                              <m: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8</m:t>
                              </m:r>
                            </m:e>
                            <m:e>
                              <m:r>
                                <a:rPr lang="en-US" i="1">
                                  <a:latin typeface="Cambria Math" panose="02040503050406030204" pitchFamily="18" charset="0"/>
                                </a:rPr>
                                <m:t>10</m:t>
                              </m:r>
                            </m:e>
                            <m:e>
                              <m:r>
                                <a:rPr lang="en-US" i="1">
                                  <a:latin typeface="Cambria Math" panose="02040503050406030204" pitchFamily="18" charset="0"/>
                                </a:rPr>
                                <m:t>5</m:t>
                              </m:r>
                            </m:e>
                          </m:mr>
                        </m:m>
                      </m:e>
                    </m:d>
                  </m:oMath>
                </a14:m>
                <a:r>
                  <a:rPr lang="en-US" b="1" dirty="0"/>
                  <a:t> </a:t>
                </a:r>
                <a:r>
                  <a:rPr lang="en-US" b="1" dirty="0" smtClean="0"/>
                  <a:t>=</a:t>
                </a:r>
              </a:p>
              <a:p>
                <a:endParaRPr lang="en-US" b="1" dirty="0" smtClean="0"/>
              </a:p>
              <a:p>
                <a:r>
                  <a:rPr lang="en-US" b="1" dirty="0" smtClean="0"/>
                  <a:t> =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e>
                              <m:r>
                                <a:rPr lang="en-US" i="1">
                                  <a:latin typeface="Cambria Math" panose="02040503050406030204" pitchFamily="18" charset="0"/>
                                </a:rPr>
                                <m:t>−</m:t>
                              </m:r>
                              <m:r>
                                <a:rPr lang="en-US" b="0" i="1" smtClean="0">
                                  <a:latin typeface="Cambria Math" panose="02040503050406030204" pitchFamily="18" charset="0"/>
                                </a:rPr>
                                <m:t>4</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16</m:t>
                              </m:r>
                            </m:e>
                            <m:e>
                              <m:r>
                                <a:rPr lang="en-US" i="1">
                                  <a:latin typeface="Cambria Math" panose="02040503050406030204" pitchFamily="18" charset="0"/>
                                </a:rPr>
                                <m:t>0</m:t>
                              </m:r>
                            </m:e>
                          </m:mr>
                          <m:mr>
                            <m:e>
                              <m:r>
                                <a:rPr lang="en-US" b="0" i="1" smtClean="0">
                                  <a:latin typeface="Cambria Math" panose="02040503050406030204" pitchFamily="18" charset="0"/>
                                </a:rPr>
                                <m:t>10</m:t>
                              </m:r>
                            </m:e>
                            <m:e>
                              <m:r>
                                <a:rPr lang="en-US" b="0" i="1" smtClean="0">
                                  <a:latin typeface="Cambria Math" panose="02040503050406030204" pitchFamily="18" charset="0"/>
                                </a:rPr>
                                <m:t>14</m:t>
                              </m:r>
                            </m:e>
                            <m:e>
                              <m:r>
                                <a:rPr lang="en-US" b="0" i="1" smtClean="0">
                                  <a:latin typeface="Cambria Math" panose="02040503050406030204" pitchFamily="18" charset="0"/>
                                </a:rPr>
                                <m:t>2</m:t>
                              </m:r>
                            </m:e>
                          </m:mr>
                        </m:m>
                      </m:e>
                    </m:d>
                  </m:oMath>
                </a14:m>
                <a:r>
                  <a:rPr lang="en-US" b="1" dirty="0"/>
                  <a:t> - </a:t>
                </a:r>
                <a:r>
                  <a:rPr lang="en-US" b="1" dirty="0" smtClean="0"/>
                  <a:t>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r>
                                <a:rPr lang="en-US" i="1">
                                  <a:latin typeface="Cambria Math" panose="02040503050406030204" pitchFamily="18" charset="0"/>
                                </a:rPr>
                                <m:t>5</m:t>
                              </m:r>
                            </m:e>
                          </m:mr>
                          <m:mr>
                            <m:e>
                              <m:r>
                                <a:rPr lang="en-US" b="0" i="1" smtClean="0">
                                  <a:latin typeface="Cambria Math" panose="02040503050406030204" pitchFamily="18" charset="0"/>
                                </a:rPr>
                                <m:t>21</m:t>
                              </m:r>
                            </m:e>
                            <m:e>
                              <m:r>
                                <a:rPr lang="en-US" b="0" i="1" smtClean="0">
                                  <a:latin typeface="Cambria Math" panose="02040503050406030204" pitchFamily="18" charset="0"/>
                                </a:rPr>
                                <m:t>6</m:t>
                              </m:r>
                            </m:e>
                            <m:e>
                              <m:r>
                                <a:rPr lang="en-US" b="0" i="1" smtClean="0">
                                  <a:latin typeface="Cambria Math" panose="02040503050406030204" pitchFamily="18" charset="0"/>
                                </a:rPr>
                                <m:t>12</m:t>
                              </m:r>
                            </m:e>
                          </m:mr>
                          <m:mr>
                            <m:e>
                              <m:r>
                                <a:rPr lang="en-US" b="0" i="1" smtClean="0">
                                  <a:latin typeface="Cambria Math" panose="02040503050406030204" pitchFamily="18" charset="0"/>
                                </a:rPr>
                                <m:t>24</m:t>
                              </m:r>
                            </m:e>
                            <m:e>
                              <m:r>
                                <a:rPr lang="en-US" b="0" i="1" smtClean="0">
                                  <a:latin typeface="Cambria Math" panose="02040503050406030204" pitchFamily="18" charset="0"/>
                                </a:rPr>
                                <m:t>3</m:t>
                              </m:r>
                              <m:r>
                                <a:rPr lang="en-US" i="1">
                                  <a:latin typeface="Cambria Math" panose="02040503050406030204" pitchFamily="18" charset="0"/>
                                </a:rPr>
                                <m:t>0</m:t>
                              </m:r>
                            </m:e>
                            <m:e>
                              <m:r>
                                <a:rPr lang="en-US" b="0" i="1" smtClean="0">
                                  <a:latin typeface="Cambria Math" panose="02040503050406030204" pitchFamily="18" charset="0"/>
                                </a:rPr>
                                <m:t>1</m:t>
                              </m:r>
                              <m:r>
                                <a:rPr lang="en-US" i="1">
                                  <a:latin typeface="Cambria Math" panose="02040503050406030204" pitchFamily="18" charset="0"/>
                                </a:rPr>
                                <m:t>5</m:t>
                              </m:r>
                            </m:e>
                          </m:mr>
                        </m:m>
                      </m:e>
                    </m:d>
                  </m:oMath>
                </a14:m>
                <a:r>
                  <a:rPr lang="en-US" b="1" dirty="0" smtClean="0"/>
                  <a:t> =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2</m:t>
                              </m:r>
                            </m:e>
                            <m:e>
                              <m:r>
                                <a:rPr lang="en-US" i="1">
                                  <a:latin typeface="Cambria Math" panose="02040503050406030204" pitchFamily="18" charset="0"/>
                                </a:rPr>
                                <m:t>2</m:t>
                              </m:r>
                            </m:e>
                            <m:e>
                              <m:r>
                                <a:rPr lang="en-US" b="0" i="1" smtClean="0">
                                  <a:latin typeface="Cambria Math" panose="02040503050406030204" pitchFamily="18" charset="0"/>
                                </a:rPr>
                                <m:t>23</m:t>
                              </m:r>
                            </m:e>
                          </m:mr>
                          <m:mr>
                            <m:e>
                              <m:r>
                                <a:rPr lang="en-US" b="0" i="1" smtClean="0">
                                  <a:latin typeface="Cambria Math" panose="02040503050406030204" pitchFamily="18" charset="0"/>
                                </a:rPr>
                                <m:t>23</m:t>
                              </m:r>
                            </m:e>
                            <m:e>
                              <m:r>
                                <a:rPr lang="en-US" b="0" i="1" smtClean="0">
                                  <a:latin typeface="Cambria Math" panose="02040503050406030204" pitchFamily="18" charset="0"/>
                                </a:rPr>
                                <m:t>24</m:t>
                              </m:r>
                            </m:e>
                            <m:e>
                              <m:r>
                                <a:rPr lang="en-US" b="0" i="1" smtClean="0">
                                  <a:latin typeface="Cambria Math" panose="02040503050406030204" pitchFamily="18" charset="0"/>
                                </a:rPr>
                                <m:t>12</m:t>
                              </m:r>
                            </m:e>
                          </m:mr>
                          <m:mr>
                            <m:e>
                              <m:r>
                                <a:rPr lang="en-US" b="0" i="1" smtClean="0">
                                  <a:latin typeface="Cambria Math" panose="02040503050406030204" pitchFamily="18" charset="0"/>
                                </a:rPr>
                                <m:t>34</m:t>
                              </m:r>
                            </m:e>
                            <m:e>
                              <m:r>
                                <a:rPr lang="en-US" b="0" i="1" smtClean="0">
                                  <a:latin typeface="Cambria Math" panose="02040503050406030204" pitchFamily="18" charset="0"/>
                                </a:rPr>
                                <m:t>44</m:t>
                              </m:r>
                            </m:e>
                            <m:e>
                              <m:r>
                                <a:rPr lang="en-US" i="1">
                                  <a:latin typeface="Cambria Math" panose="02040503050406030204" pitchFamily="18" charset="0"/>
                                </a:rPr>
                                <m:t>1</m:t>
                              </m:r>
                              <m:r>
                                <a:rPr lang="en-US" b="0" i="1" smtClean="0">
                                  <a:latin typeface="Cambria Math" panose="02040503050406030204" pitchFamily="18" charset="0"/>
                                </a:rPr>
                                <m:t>7</m:t>
                              </m:r>
                            </m:e>
                          </m:mr>
                        </m:m>
                      </m:e>
                    </m:d>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5440" y="853440"/>
                <a:ext cx="11460480" cy="5842000"/>
              </a:xfrm>
              <a:blipFill>
                <a:blip r:embed="rId2"/>
                <a:stretch>
                  <a:fillRect l="-95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60</a:t>
            </a:fld>
            <a:endParaRPr lang="en-US"/>
          </a:p>
        </p:txBody>
      </p:sp>
    </p:spTree>
    <p:extLst>
      <p:ext uri="{BB962C8B-B14F-4D97-AF65-F5344CB8AC3E}">
        <p14:creationId xmlns:p14="http://schemas.microsoft.com/office/powerpoint/2010/main" val="3413103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6555"/>
          </a:xfrm>
        </p:spPr>
        <p:txBody>
          <a:bodyPr>
            <a:noAutofit/>
          </a:bodyPr>
          <a:lstStyle/>
          <a:p>
            <a:r>
              <a:rPr lang="en-US" sz="2400" dirty="0" smtClean="0"/>
              <a:t>LALP 3.10</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5600" y="741680"/>
                <a:ext cx="11318240" cy="5963920"/>
              </a:xfrm>
            </p:spPr>
            <p:txBody>
              <a:bodyPr/>
              <a:lstStyle/>
              <a:p>
                <a:r>
                  <a:rPr lang="en-US" dirty="0" smtClean="0"/>
                  <a:t>Example (Assignment part 1): </a:t>
                </a:r>
              </a:p>
              <a:p>
                <a:r>
                  <a:rPr lang="en-US" dirty="0" smtClean="0"/>
                  <a:t>1  For the matrices </a:t>
                </a:r>
                <a:r>
                  <a:rPr lang="en-US" dirty="0"/>
                  <a:t>A =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5</m:t>
                              </m:r>
                            </m:e>
                            <m:e>
                              <m: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1</m:t>
                              </m:r>
                            </m:e>
                            <m:e>
                              <m:r>
                                <a:rPr lang="en-US" i="1">
                                  <a:latin typeface="Cambria Math" panose="02040503050406030204" pitchFamily="18" charset="0"/>
                                </a:rPr>
                                <m:t>8</m:t>
                              </m:r>
                            </m:e>
                            <m:e>
                              <m:r>
                                <a:rPr lang="en-US" i="1">
                                  <a:latin typeface="Cambria Math" panose="02040503050406030204" pitchFamily="18" charset="0"/>
                                </a:rPr>
                                <m:t>0</m:t>
                              </m:r>
                            </m:e>
                          </m:mr>
                          <m:mr>
                            <m:e>
                              <m:r>
                                <a:rPr lang="en-US" i="1">
                                  <a:latin typeface="Cambria Math" panose="02040503050406030204" pitchFamily="18" charset="0"/>
                                </a:rPr>
                                <m:t>5</m:t>
                              </m:r>
                            </m:e>
                            <m:e>
                              <m:r>
                                <a:rPr lang="en-US" i="1">
                                  <a:latin typeface="Cambria Math" panose="02040503050406030204" pitchFamily="18" charset="0"/>
                                </a:rPr>
                                <m:t>7</m:t>
                              </m:r>
                            </m:e>
                            <m:e>
                              <m:r>
                                <a:rPr lang="en-US" i="1">
                                  <a:latin typeface="Cambria Math" panose="02040503050406030204" pitchFamily="18" charset="0"/>
                                </a:rPr>
                                <m:t>1</m:t>
                              </m:r>
                            </m:e>
                          </m:mr>
                        </m:m>
                      </m:e>
                    </m:d>
                  </m:oMath>
                </a14:m>
                <a:r>
                  <a:rPr lang="en-US" b="1" dirty="0"/>
                  <a:t> ,</a:t>
                </a:r>
                <a:r>
                  <a:rPr lang="en-US" dirty="0"/>
                  <a:t> B =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4</m:t>
                              </m:r>
                            </m:e>
                            <m:e>
                              <m:r>
                                <a:rPr lang="en-US" i="1">
                                  <a:latin typeface="Cambria Math" panose="02040503050406030204" pitchFamily="18" charset="0"/>
                                </a:rPr>
                                <m:t>2</m:t>
                              </m:r>
                            </m:e>
                            <m:e>
                              <m:r>
                                <a:rPr lang="en-US" i="1">
                                  <a:latin typeface="Cambria Math" panose="02040503050406030204" pitchFamily="18" charset="0"/>
                                </a:rPr>
                                <m:t>5</m:t>
                              </m:r>
                            </m:e>
                          </m:mr>
                          <m:mr>
                            <m:e>
                              <m:r>
                                <a:rPr lang="en-US" i="1">
                                  <a:latin typeface="Cambria Math" panose="02040503050406030204" pitchFamily="18" charset="0"/>
                                </a:rPr>
                                <m:t>7</m:t>
                              </m:r>
                            </m:e>
                            <m:e>
                              <m: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8</m:t>
                              </m:r>
                            </m:e>
                            <m:e>
                              <m:r>
                                <a:rPr lang="en-US" i="1">
                                  <a:latin typeface="Cambria Math" panose="02040503050406030204" pitchFamily="18" charset="0"/>
                                </a:rPr>
                                <m:t>10</m:t>
                              </m:r>
                            </m:e>
                            <m:e>
                              <m:r>
                                <a:rPr lang="en-US" i="1">
                                  <a:latin typeface="Cambria Math" panose="02040503050406030204" pitchFamily="18" charset="0"/>
                                </a:rPr>
                                <m:t>5</m:t>
                              </m:r>
                            </m:e>
                          </m:mr>
                        </m:m>
                      </m:e>
                    </m:d>
                  </m:oMath>
                </a14:m>
                <a:endParaRPr lang="en-US" b="1" dirty="0" smtClean="0"/>
              </a:p>
              <a:p>
                <a:r>
                  <a:rPr lang="en-US" b="1" dirty="0" smtClean="0"/>
                  <a:t> find 2 A</a:t>
                </a:r>
                <a:r>
                  <a:rPr lang="en-US" b="1" baseline="30000" dirty="0" smtClean="0"/>
                  <a:t>’ </a:t>
                </a:r>
                <a:r>
                  <a:rPr lang="en-US" b="1" dirty="0" smtClean="0"/>
                  <a:t> + 3B. </a:t>
                </a:r>
              </a:p>
              <a:p>
                <a:r>
                  <a:rPr lang="en-US" b="1" dirty="0" smtClean="0"/>
                  <a:t>2  Let A = </a:t>
                </a:r>
                <a14:m>
                  <m:oMath xmlns:m="http://schemas.openxmlformats.org/officeDocument/2006/math">
                    <m:d>
                      <m:dPr>
                        <m:ctrlPr>
                          <a:rPr lang="en-US" b="1" i="1" smtClean="0">
                            <a:latin typeface="Cambria Math"/>
                          </a:rPr>
                        </m:ctrlPr>
                      </m:dPr>
                      <m:e>
                        <m:m>
                          <m:mPr>
                            <m:mcs>
                              <m:mc>
                                <m:mcPr>
                                  <m:count m:val="2"/>
                                  <m:mcJc m:val="center"/>
                                </m:mcPr>
                              </m:mc>
                            </m:mcs>
                            <m:ctrlPr>
                              <a:rPr lang="en-US" b="1" i="1" smtClean="0">
                                <a:latin typeface="Cambria Math"/>
                              </a:rPr>
                            </m:ctrlPr>
                          </m:mPr>
                          <m:mr>
                            <m:e>
                              <m:r>
                                <m:rPr>
                                  <m:brk m:alnAt="7"/>
                                </m:rPr>
                                <a:rPr lang="en-US" b="1" i="1" smtClean="0">
                                  <a:latin typeface="Cambria Math" panose="02040503050406030204" pitchFamily="18" charset="0"/>
                                </a:rPr>
                                <m:t>𝒑</m:t>
                              </m:r>
                            </m:e>
                            <m:e>
                              <m:r>
                                <a:rPr lang="en-US" b="1" i="1" smtClean="0">
                                  <a:latin typeface="Cambria Math" panose="02040503050406030204" pitchFamily="18" charset="0"/>
                                </a:rPr>
                                <m:t>𝟏</m:t>
                              </m:r>
                            </m:e>
                          </m:mr>
                          <m:mr>
                            <m:e>
                              <m:r>
                                <a:rPr lang="en-US" b="1" i="1" smtClean="0">
                                  <a:latin typeface="Cambria Math" panose="02040503050406030204" pitchFamily="18" charset="0"/>
                                </a:rPr>
                                <m:t>𝟐</m:t>
                              </m:r>
                              <m:r>
                                <a:rPr lang="en-US" b="1" i="1" smtClean="0">
                                  <a:latin typeface="Cambria Math" panose="02040503050406030204" pitchFamily="18" charset="0"/>
                                </a:rPr>
                                <m:t>𝒑</m:t>
                              </m:r>
                            </m:e>
                            <m:e>
                              <m:r>
                                <a:rPr lang="en-US" b="1" i="1" smtClean="0">
                                  <a:latin typeface="Cambria Math" panose="02040503050406030204" pitchFamily="18" charset="0"/>
                                </a:rPr>
                                <m:t>𝟒</m:t>
                              </m:r>
                            </m:e>
                          </m:mr>
                        </m:m>
                      </m:e>
                    </m:d>
                  </m:oMath>
                </a14:m>
                <a:r>
                  <a:rPr lang="en-US" dirty="0" smtClean="0"/>
                  <a:t> , B = </a:t>
                </a:r>
                <a:r>
                  <a:rPr lang="en-US" b="1" dirty="0"/>
                  <a:t> </a:t>
                </a:r>
                <a14:m>
                  <m:oMath xmlns:m="http://schemas.openxmlformats.org/officeDocument/2006/math">
                    <m:d>
                      <m:dPr>
                        <m:ctrlPr>
                          <a:rPr lang="en-US" b="1" i="1">
                            <a:latin typeface="Cambria Math"/>
                          </a:rPr>
                        </m:ctrlPr>
                      </m:dPr>
                      <m:e>
                        <m:m>
                          <m:mPr>
                            <m:mcs>
                              <m:mc>
                                <m:mcPr>
                                  <m:count m:val="2"/>
                                  <m:mcJc m:val="center"/>
                                </m:mcPr>
                              </m:mc>
                            </m:mcs>
                            <m:ctrlPr>
                              <a:rPr lang="en-US" b="1" i="1">
                                <a:latin typeface="Cambria Math"/>
                              </a:rPr>
                            </m:ctrlPr>
                          </m:mPr>
                          <m:mr>
                            <m:e>
                              <m:r>
                                <m:rPr>
                                  <m:brk m:alnAt="7"/>
                                </m:rPr>
                                <a:rPr lang="en-US" b="1" i="1" smtClean="0">
                                  <a:latin typeface="Cambria Math" panose="02040503050406030204" pitchFamily="18" charset="0"/>
                                </a:rPr>
                                <m:t>𝟕</m:t>
                              </m:r>
                            </m:e>
                            <m:e>
                              <m:r>
                                <a:rPr lang="en-US" b="1" i="1" smtClean="0">
                                  <a:latin typeface="Cambria Math" panose="02040503050406030204" pitchFamily="18" charset="0"/>
                                </a:rPr>
                                <m:t>𝒒</m:t>
                              </m:r>
                            </m:e>
                          </m:mr>
                          <m:mr>
                            <m:e>
                              <m:r>
                                <a:rPr lang="en-US" b="1" i="1" smtClean="0">
                                  <a:latin typeface="Cambria Math" panose="02040503050406030204" pitchFamily="18" charset="0"/>
                                </a:rPr>
                                <m:t>−</m:t>
                              </m:r>
                              <m:r>
                                <a:rPr lang="en-US" b="1" i="1" smtClean="0">
                                  <a:latin typeface="Cambria Math" panose="02040503050406030204" pitchFamily="18" charset="0"/>
                                </a:rPr>
                                <m:t>𝟒</m:t>
                              </m:r>
                            </m:e>
                            <m:e>
                              <m:r>
                                <a:rPr lang="en-US" b="1" i="1" smtClean="0">
                                  <a:latin typeface="Cambria Math" panose="02040503050406030204" pitchFamily="18" charset="0"/>
                                </a:rPr>
                                <m:t>𝒌</m:t>
                              </m:r>
                            </m:e>
                          </m:mr>
                        </m:m>
                      </m:e>
                    </m:d>
                  </m:oMath>
                </a14:m>
                <a:r>
                  <a:rPr lang="en-US" dirty="0" smtClean="0"/>
                  <a:t> and 2A’ + 3B’ = </a:t>
                </a:r>
                <a:r>
                  <a:rPr lang="en-US" b="1" dirty="0" smtClean="0"/>
                  <a:t>0 then find the values     of </a:t>
                </a:r>
                <a:r>
                  <a:rPr lang="en-US" dirty="0" smtClean="0"/>
                  <a:t>P + q.</a:t>
                </a:r>
              </a:p>
              <a:p>
                <a:r>
                  <a:rPr lang="en-US" b="1" dirty="0" smtClean="0"/>
                  <a:t>3   A </a:t>
                </a:r>
                <a:r>
                  <a:rPr lang="en-US" b="1" dirty="0"/>
                  <a:t>= </a:t>
                </a:r>
                <a14:m>
                  <m:oMath xmlns:m="http://schemas.openxmlformats.org/officeDocument/2006/math">
                    <m:d>
                      <m:dPr>
                        <m:ctrlPr>
                          <a:rPr lang="en-US" b="1" i="1">
                            <a:latin typeface="Cambria Math"/>
                          </a:rPr>
                        </m:ctrlPr>
                      </m:dPr>
                      <m:e>
                        <m:m>
                          <m:mPr>
                            <m:mcs>
                              <m:mc>
                                <m:mcPr>
                                  <m:count m:val="2"/>
                                  <m:mcJc m:val="center"/>
                                </m:mcPr>
                              </m:mc>
                            </m:mcs>
                            <m:ctrlPr>
                              <a:rPr lang="en-US" b="1" i="1">
                                <a:latin typeface="Cambria Math"/>
                              </a:rPr>
                            </m:ctrlPr>
                          </m:mPr>
                          <m:mr>
                            <m:e>
                              <m:r>
                                <m:rPr>
                                  <m:brk m:alnAt="7"/>
                                </m:rPr>
                                <a:rPr lang="en-US" b="1" i="1" smtClean="0">
                                  <a:latin typeface="Cambria Math" panose="02040503050406030204" pitchFamily="18" charset="0"/>
                                </a:rPr>
                                <m:t>𝟓</m:t>
                              </m:r>
                            </m:e>
                            <m:e>
                              <m:r>
                                <a:rPr lang="en-US" b="1" i="1">
                                  <a:latin typeface="Cambria Math" panose="02040503050406030204" pitchFamily="18" charset="0"/>
                                </a:rPr>
                                <m:t>𝟏</m:t>
                              </m:r>
                            </m:e>
                          </m:mr>
                          <m:mr>
                            <m:e>
                              <m:r>
                                <a:rPr lang="en-US" b="1" i="1">
                                  <a:latin typeface="Cambria Math" panose="02040503050406030204" pitchFamily="18" charset="0"/>
                                </a:rPr>
                                <m:t>𝟐</m:t>
                              </m:r>
                            </m:e>
                            <m:e>
                              <m:r>
                                <a:rPr lang="en-US" b="1" i="1">
                                  <a:latin typeface="Cambria Math" panose="02040503050406030204" pitchFamily="18" charset="0"/>
                                </a:rPr>
                                <m:t>𝟒</m:t>
                              </m:r>
                            </m:e>
                          </m:mr>
                        </m:m>
                      </m:e>
                    </m:d>
                  </m:oMath>
                </a14:m>
                <a:r>
                  <a:rPr lang="en-US" dirty="0"/>
                  <a:t> , B = </a:t>
                </a:r>
                <a:r>
                  <a:rPr lang="en-US" b="1" dirty="0"/>
                  <a:t> </a:t>
                </a:r>
                <a14:m>
                  <m:oMath xmlns:m="http://schemas.openxmlformats.org/officeDocument/2006/math">
                    <m:d>
                      <m:dPr>
                        <m:ctrlPr>
                          <a:rPr lang="en-US" b="1" i="1">
                            <a:latin typeface="Cambria Math"/>
                          </a:rPr>
                        </m:ctrlPr>
                      </m:dPr>
                      <m:e>
                        <m:m>
                          <m:mPr>
                            <m:mcs>
                              <m:mc>
                                <m:mcPr>
                                  <m:count m:val="2"/>
                                  <m:mcJc m:val="center"/>
                                </m:mcPr>
                              </m:mc>
                            </m:mcs>
                            <m:ctrlPr>
                              <a:rPr lang="en-US" b="1" i="1">
                                <a:latin typeface="Cambria Math"/>
                              </a:rPr>
                            </m:ctrlPr>
                          </m:mPr>
                          <m:mr>
                            <m:e>
                              <m:r>
                                <m:rPr>
                                  <m:brk m:alnAt="7"/>
                                </m:rPr>
                                <a:rPr lang="en-US" b="1" i="1">
                                  <a:latin typeface="Cambria Math" panose="02040503050406030204" pitchFamily="18" charset="0"/>
                                </a:rPr>
                                <m:t>𝟕</m:t>
                              </m:r>
                            </m:e>
                            <m:e>
                              <m:r>
                                <a:rPr lang="en-US" b="1" i="1" smtClean="0">
                                  <a:latin typeface="Cambria Math" panose="02040503050406030204" pitchFamily="18" charset="0"/>
                                </a:rPr>
                                <m:t>𝟔</m:t>
                              </m:r>
                            </m:e>
                          </m:mr>
                          <m:mr>
                            <m:e>
                              <m:r>
                                <a:rPr lang="en-US" b="1" i="1">
                                  <a:latin typeface="Cambria Math" panose="02040503050406030204" pitchFamily="18" charset="0"/>
                                </a:rPr>
                                <m:t>−</m:t>
                              </m:r>
                              <m:r>
                                <a:rPr lang="en-US" b="1" i="1">
                                  <a:latin typeface="Cambria Math" panose="02040503050406030204" pitchFamily="18" charset="0"/>
                                </a:rPr>
                                <m:t>𝟒</m:t>
                              </m:r>
                            </m:e>
                            <m:e>
                              <m:r>
                                <a:rPr lang="en-US" b="1" i="1" smtClean="0">
                                  <a:latin typeface="Cambria Math" panose="02040503050406030204" pitchFamily="18" charset="0"/>
                                </a:rPr>
                                <m:t>𝟏</m:t>
                              </m:r>
                            </m:e>
                          </m:mr>
                        </m:m>
                      </m:e>
                    </m:d>
                  </m:oMath>
                </a14:m>
                <a:r>
                  <a:rPr lang="en-US" b="1" dirty="0" smtClean="0"/>
                  <a:t> </a:t>
                </a:r>
                <a:r>
                  <a:rPr lang="en-US" dirty="0" smtClean="0"/>
                  <a:t>then check whether (A + B) </a:t>
                </a:r>
                <a:r>
                  <a:rPr lang="en-US" baseline="30000" dirty="0" smtClean="0"/>
                  <a:t>‘  </a:t>
                </a:r>
                <a:r>
                  <a:rPr lang="en-US" dirty="0" smtClean="0"/>
                  <a:t>= A’ + B</a:t>
                </a:r>
                <a:r>
                  <a:rPr lang="en-US" baseline="30000" dirty="0" smtClean="0"/>
                  <a:t>’ </a:t>
                </a:r>
                <a:r>
                  <a:rPr lang="en-US" dirty="0" smtClean="0"/>
                  <a:t> ?3</a:t>
                </a:r>
              </a:p>
              <a:p>
                <a:r>
                  <a:rPr lang="en-US" dirty="0" smtClean="0"/>
                  <a:t>1 find A +B 2 find (A + B) </a:t>
                </a:r>
                <a:r>
                  <a:rPr lang="en-US" baseline="30000" dirty="0" smtClean="0"/>
                  <a:t>‘</a:t>
                </a:r>
                <a:r>
                  <a:rPr lang="en-US" dirty="0" smtClean="0"/>
                  <a:t> = lhs then 3 find A’ 4 find B’ 5 find A ‘ + B’ = </a:t>
                </a:r>
                <a:r>
                  <a:rPr lang="en-US" dirty="0" err="1" smtClean="0"/>
                  <a:t>rhs</a:t>
                </a:r>
                <a:endParaRPr lang="en-US" dirty="0" smtClean="0"/>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5600" y="741680"/>
                <a:ext cx="11318240" cy="5963920"/>
              </a:xfrm>
              <a:blipFill>
                <a:blip r:embed="rId2"/>
                <a:stretch>
                  <a:fillRect l="-969" t="-1738" r="-17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61</a:t>
            </a:fld>
            <a:endParaRPr lang="en-US"/>
          </a:p>
        </p:txBody>
      </p:sp>
    </p:spTree>
    <p:extLst>
      <p:ext uri="{BB962C8B-B14F-4D97-AF65-F5344CB8AC3E}">
        <p14:creationId xmlns:p14="http://schemas.microsoft.com/office/powerpoint/2010/main" val="2176440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8635"/>
          </a:xfrm>
        </p:spPr>
        <p:txBody>
          <a:bodyPr>
            <a:normAutofit/>
          </a:bodyPr>
          <a:lstStyle/>
          <a:p>
            <a:r>
              <a:rPr lang="en-US" sz="2800" dirty="0"/>
              <a:t>LALP </a:t>
            </a:r>
            <a:r>
              <a:rPr lang="en-US" sz="2800" dirty="0" smtClean="0"/>
              <a:t>3.11</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20" y="873760"/>
                <a:ext cx="11490960" cy="5801360"/>
              </a:xfrm>
            </p:spPr>
            <p:txBody>
              <a:bodyPr/>
              <a:lstStyle/>
              <a:p>
                <a:r>
                  <a:rPr lang="en-US" dirty="0" smtClean="0"/>
                  <a:t>As we discussed earlier, there are two fundamental operations  1 addition of matrices and 2 Multiplication of matrices.</a:t>
                </a:r>
              </a:p>
              <a:p>
                <a:r>
                  <a:rPr lang="en-US" dirty="0" smtClean="0"/>
                  <a:t>We have seen ‘+’ of two matrices or more matrices.</a:t>
                </a:r>
              </a:p>
              <a:p>
                <a:r>
                  <a:rPr lang="en-US" dirty="0" smtClean="0"/>
                  <a:t>Let us study Multiplication of matrices/ Product of matrices.</a:t>
                </a:r>
              </a:p>
              <a:p>
                <a:r>
                  <a:rPr lang="en-US" b="1" dirty="0" smtClean="0"/>
                  <a:t>Multiplication of Matrices.:</a:t>
                </a:r>
              </a:p>
              <a:p>
                <a:r>
                  <a:rPr lang="en-US" dirty="0" smtClean="0"/>
                  <a:t>Let A = ( </a:t>
                </a:r>
                <a:r>
                  <a:rPr lang="en-US" dirty="0" err="1" smtClean="0"/>
                  <a:t>a</a:t>
                </a:r>
                <a:r>
                  <a:rPr lang="en-US" baseline="-25000" dirty="0" err="1" smtClean="0"/>
                  <a:t>ij</a:t>
                </a:r>
                <a:r>
                  <a:rPr lang="en-US" dirty="0" smtClean="0"/>
                  <a:t>) and B = (</a:t>
                </a:r>
                <a:r>
                  <a:rPr lang="en-US" dirty="0" err="1" smtClean="0"/>
                  <a:t>b</a:t>
                </a:r>
                <a:r>
                  <a:rPr lang="en-US" baseline="-25000" dirty="0" err="1" smtClean="0"/>
                  <a:t>jk</a:t>
                </a:r>
                <a:r>
                  <a:rPr lang="en-US" dirty="0" smtClean="0"/>
                  <a:t>) be the two matrices of the given order.</a:t>
                </a:r>
              </a:p>
              <a:p>
                <a:r>
                  <a:rPr lang="en-US" dirty="0" smtClean="0"/>
                  <a:t>Product of two matrices denoted as AB. </a:t>
                </a:r>
                <a:r>
                  <a:rPr lang="en-US" dirty="0" err="1" smtClean="0"/>
                  <a:t>i</a:t>
                </a:r>
                <a:r>
                  <a:rPr lang="en-US" dirty="0" smtClean="0"/>
                  <a:t> changes from 1 to m, j varies from 1 to n, and k varies from 1 to p where </a:t>
                </a:r>
                <a:r>
                  <a:rPr lang="en-US" dirty="0" err="1" smtClean="0"/>
                  <a:t>m,n</a:t>
                </a:r>
                <a:r>
                  <a:rPr lang="en-US" dirty="0" smtClean="0"/>
                  <a:t> , and p are positive integers.</a:t>
                </a:r>
              </a:p>
              <a:p>
                <a:r>
                  <a:rPr lang="en-US" dirty="0" smtClean="0"/>
                  <a:t>Product is also a matrix; say AB = C; where we write C = (</a:t>
                </a:r>
                <a:r>
                  <a:rPr lang="en-US" dirty="0" err="1" smtClean="0"/>
                  <a:t>c</a:t>
                </a:r>
                <a:r>
                  <a:rPr lang="en-US" baseline="-25000" dirty="0" err="1" smtClean="0"/>
                  <a:t>ik</a:t>
                </a:r>
                <a:r>
                  <a:rPr lang="en-US" dirty="0" smtClean="0"/>
                  <a:t>).</a:t>
                </a:r>
              </a:p>
              <a:p>
                <a:r>
                  <a:rPr lang="en-US" dirty="0" err="1" smtClean="0"/>
                  <a:t>C</a:t>
                </a:r>
                <a:r>
                  <a:rPr lang="en-US" baseline="-25000" dirty="0" err="1" smtClean="0"/>
                  <a:t>ik</a:t>
                </a:r>
                <a:r>
                  <a:rPr lang="en-US" dirty="0" smtClean="0"/>
                  <a:t> = </a:t>
                </a:r>
                <a14:m>
                  <m:oMath xmlns:m="http://schemas.openxmlformats.org/officeDocument/2006/math">
                    <m:r>
                      <a:rPr lang="en-US" b="0" i="0" smtClean="0">
                        <a:latin typeface="Cambria Math" panose="02040503050406030204" pitchFamily="18" charset="0"/>
                      </a:rPr>
                      <m:t> </m:t>
                    </m:r>
                    <m:nary>
                      <m:naryPr>
                        <m:chr m:val="∑"/>
                        <m:subHide m:val="on"/>
                        <m:supHide m:val="on"/>
                        <m:ctrlPr>
                          <a:rPr lang="en-US" i="1" smtClean="0">
                            <a:latin typeface="Cambria Math"/>
                          </a:rPr>
                        </m:ctrlPr>
                      </m:naryPr>
                      <m:sub/>
                      <m:sup/>
                      <m:e>
                        <m:sSub>
                          <m:sSubPr>
                            <m:ctrlPr>
                              <a:rPr lang="en-US" i="1" smtClean="0">
                                <a:latin typeface="Cambria Math"/>
                              </a:rPr>
                            </m:ctrlPr>
                          </m:sSubPr>
                          <m:e>
                            <m:r>
                              <a:rPr lang="en-US" b="0" i="1" smtClean="0">
                                <a:latin typeface="Cambria Math" panose="02040503050406030204" pitchFamily="18" charset="0"/>
                              </a:rPr>
                              <m:t>𝑐</m:t>
                            </m:r>
                          </m:e>
                          <m:sub>
                            <m:eqArr>
                              <m:eqArrPr>
                                <m:ctrlPr>
                                  <a:rPr lang="en-US" b="0" i="1" smtClean="0">
                                    <a:latin typeface="Cambria Math"/>
                                  </a:rPr>
                                </m:ctrlPr>
                              </m:eqArrPr>
                              <m:e>
                                <m:r>
                                  <a:rPr lang="en-US" b="0" i="1" smtClean="0">
                                    <a:latin typeface="Cambria Math" panose="02040503050406030204" pitchFamily="18" charset="0"/>
                                  </a:rPr>
                                  <m:t>𝑖𝑘</m:t>
                                </m:r>
                                <m:r>
                                  <a:rPr lang="en-US" b="0" i="1" smtClean="0">
                                    <a:latin typeface="Cambria Math" panose="02040503050406030204" pitchFamily="18" charset="0"/>
                                  </a:rPr>
                                  <m:t> </m:t>
                                </m:r>
                              </m:e>
                              <m:e>
                                <m:r>
                                  <a:rPr lang="en-US" b="0" i="1" smtClean="0">
                                    <a:latin typeface="Cambria Math" panose="02040503050406030204" pitchFamily="18" charset="0"/>
                                  </a:rPr>
                                  <m:t> </m:t>
                                </m:r>
                              </m:e>
                            </m:eqArr>
                          </m:sub>
                        </m:sSub>
                      </m:e>
                    </m:nary>
                  </m:oMath>
                </a14:m>
                <a:r>
                  <a:rPr lang="en-US" dirty="0" smtClean="0"/>
                  <a:t>where </a:t>
                </a:r>
                <a:r>
                  <a:rPr lang="en-US" dirty="0" err="1" smtClean="0"/>
                  <a:t>i</a:t>
                </a:r>
                <a:r>
                  <a:rPr lang="en-US" dirty="0" smtClean="0"/>
                  <a:t> = 1 to m, k = 1 to p.</a:t>
                </a:r>
              </a:p>
              <a:p>
                <a:r>
                  <a:rPr lang="en-US" dirty="0" err="1"/>
                  <a:t>c</a:t>
                </a:r>
                <a:r>
                  <a:rPr lang="en-US" baseline="-25000" dirty="0" err="1" smtClean="0"/>
                  <a:t>ik</a:t>
                </a:r>
                <a:r>
                  <a:rPr lang="en-US" dirty="0" smtClean="0"/>
                  <a:t> = </a:t>
                </a:r>
                <a14:m>
                  <m:oMath xmlns:m="http://schemas.openxmlformats.org/officeDocument/2006/math">
                    <m:nary>
                      <m:naryPr>
                        <m:chr m:val="∑"/>
                        <m:subHide m:val="on"/>
                        <m:supHide m:val="on"/>
                        <m:ctrlPr>
                          <a:rPr lang="en-US" i="1" smtClean="0">
                            <a:latin typeface="Cambria Math"/>
                          </a:rPr>
                        </m:ctrlPr>
                      </m:naryPr>
                      <m:sub/>
                      <m:sup/>
                      <m:e>
                        <m:sSub>
                          <m:sSubPr>
                            <m:ctrlPr>
                              <a:rPr lang="en-US" i="1" smtClean="0">
                                <a:latin typeface="Cambria Math"/>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r>
                              <a:rPr lang="en-US" b="0" i="1" smtClean="0">
                                <a:latin typeface="Cambria Math" panose="02040503050406030204" pitchFamily="18" charset="0"/>
                              </a:rPr>
                              <m:t> </m:t>
                            </m:r>
                          </m:sub>
                        </m:sSub>
                      </m:e>
                    </m:nary>
                    <m:sSub>
                      <m:sSubPr>
                        <m:ctrlPr>
                          <a:rPr lang="en-US" i="1" smtClean="0">
                            <a:latin typeface="Cambria Math"/>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𝑗𝑘</m:t>
                        </m:r>
                      </m:sub>
                    </m:sSub>
                  </m:oMath>
                </a14:m>
                <a:r>
                  <a:rPr lang="en-US" dirty="0" smtClean="0"/>
                  <a:t> where the summation runs over j.</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20" y="873760"/>
                <a:ext cx="11490960" cy="5801360"/>
              </a:xfrm>
              <a:blipFill>
                <a:blip r:embed="rId2"/>
                <a:stretch>
                  <a:fillRect l="-955" t="-1681" r="-111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62</a:t>
            </a:fld>
            <a:endParaRPr lang="en-US"/>
          </a:p>
        </p:txBody>
      </p:sp>
    </p:spTree>
    <p:extLst>
      <p:ext uri="{BB962C8B-B14F-4D97-AF65-F5344CB8AC3E}">
        <p14:creationId xmlns:p14="http://schemas.microsoft.com/office/powerpoint/2010/main" val="2480947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8635"/>
          </a:xfrm>
        </p:spPr>
        <p:txBody>
          <a:bodyPr>
            <a:normAutofit/>
          </a:bodyPr>
          <a:lstStyle/>
          <a:p>
            <a:r>
              <a:rPr lang="en-US" sz="2800" dirty="0"/>
              <a:t>LALP </a:t>
            </a:r>
            <a:r>
              <a:rPr lang="en-US" sz="2800" dirty="0" smtClean="0"/>
              <a:t>3.12</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6240" y="873760"/>
                <a:ext cx="11409680" cy="5618480"/>
              </a:xfrm>
            </p:spPr>
            <p:txBody>
              <a:bodyPr/>
              <a:lstStyle/>
              <a:p>
                <a:r>
                  <a:rPr lang="en-US" dirty="0" smtClean="0"/>
                  <a:t>As j is common in both; it means that the  basic condition for matrix multiplication  to exist is</a:t>
                </a:r>
              </a:p>
              <a:p>
                <a:r>
                  <a:rPr lang="en-US" b="1" dirty="0" smtClean="0"/>
                  <a:t>Number of columns of the first matrix must be equal to the number of rows of the second matrix.</a:t>
                </a:r>
              </a:p>
              <a:p>
                <a:r>
                  <a:rPr lang="en-US" dirty="0"/>
                  <a:t>A = ( </a:t>
                </a:r>
                <a:r>
                  <a:rPr lang="en-US" dirty="0" err="1" smtClean="0"/>
                  <a:t>a</a:t>
                </a:r>
                <a:r>
                  <a:rPr lang="en-US" baseline="-25000" dirty="0" err="1" smtClean="0"/>
                  <a:t>ij</a:t>
                </a:r>
                <a:r>
                  <a:rPr lang="en-US" dirty="0" smtClean="0"/>
                  <a:t>)</a:t>
                </a:r>
                <a:r>
                  <a:rPr lang="en-US" baseline="-25000" dirty="0" err="1" smtClean="0"/>
                  <a:t>mxn</a:t>
                </a:r>
                <a:r>
                  <a:rPr lang="en-US" dirty="0" smtClean="0"/>
                  <a:t> </a:t>
                </a:r>
                <a:r>
                  <a:rPr lang="en-US" dirty="0"/>
                  <a:t>and B = (</a:t>
                </a:r>
                <a:r>
                  <a:rPr lang="en-US" dirty="0" err="1" smtClean="0"/>
                  <a:t>b</a:t>
                </a:r>
                <a:r>
                  <a:rPr lang="en-US" baseline="-25000" dirty="0" err="1" smtClean="0"/>
                  <a:t>jk</a:t>
                </a:r>
                <a:r>
                  <a:rPr lang="en-US" dirty="0" smtClean="0"/>
                  <a:t>)</a:t>
                </a:r>
                <a:r>
                  <a:rPr lang="en-US" baseline="-25000" dirty="0" err="1" smtClean="0"/>
                  <a:t>nxp</a:t>
                </a:r>
                <a:r>
                  <a:rPr lang="en-US" dirty="0" smtClean="0"/>
                  <a:t> , columns of A = n = rows of matrix  B; this makes the product matrix AB possible. Let AB = C where each entry</a:t>
                </a:r>
              </a:p>
              <a:p>
                <a:r>
                  <a:rPr lang="en-US" b="1" dirty="0" err="1" smtClean="0"/>
                  <a:t>C</a:t>
                </a:r>
                <a:r>
                  <a:rPr lang="en-US" b="1" baseline="-25000" dirty="0" err="1" smtClean="0"/>
                  <a:t>ik</a:t>
                </a:r>
                <a:r>
                  <a:rPr lang="en-US" b="1" dirty="0" smtClean="0"/>
                  <a:t> = </a:t>
                </a:r>
                <a14:m>
                  <m:oMath xmlns:m="http://schemas.openxmlformats.org/officeDocument/2006/math">
                    <m:nary>
                      <m:naryPr>
                        <m:chr m:val="∑"/>
                        <m:ctrlPr>
                          <a:rPr lang="en-US" b="1" i="1" smtClean="0">
                            <a:latin typeface="Cambria Math"/>
                          </a:rPr>
                        </m:ctrlPr>
                      </m:naryPr>
                      <m:sub>
                        <m:r>
                          <m:rPr>
                            <m:brk m:alnAt="23"/>
                          </m:rPr>
                          <a:rPr lang="en-US" b="1" i="1" smtClean="0">
                            <a:latin typeface="Cambria Math" panose="02040503050406030204" pitchFamily="18" charset="0"/>
                          </a:rPr>
                          <m:t>𝒋</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𝒋</m:t>
                        </m:r>
                        <m:r>
                          <a:rPr lang="en-US" b="1" i="1" smtClean="0">
                            <a:latin typeface="Cambria Math" panose="02040503050406030204" pitchFamily="18" charset="0"/>
                          </a:rPr>
                          <m:t>=</m:t>
                        </m:r>
                        <m:r>
                          <a:rPr lang="en-US" b="1" i="1" smtClean="0">
                            <a:latin typeface="Cambria Math" panose="02040503050406030204" pitchFamily="18" charset="0"/>
                          </a:rPr>
                          <m:t>𝒏</m:t>
                        </m:r>
                      </m:sup>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𝒊𝒋</m:t>
                            </m:r>
                          </m:sub>
                        </m:sSub>
                      </m:e>
                    </m:nary>
                  </m:oMath>
                </a14:m>
                <a:r>
                  <a:rPr lang="en-US" b="1" dirty="0" smtClean="0"/>
                  <a:t> </a:t>
                </a:r>
                <a14:m>
                  <m:oMath xmlns:m="http://schemas.openxmlformats.org/officeDocument/2006/math">
                    <m:sSub>
                      <m:sSubPr>
                        <m:ctrlPr>
                          <a:rPr lang="en-US" b="1" i="1" dirty="0" smtClean="0">
                            <a:latin typeface="Cambria Math"/>
                          </a:rPr>
                        </m:ctrlPr>
                      </m:sSubPr>
                      <m:e>
                        <m:r>
                          <a:rPr lang="en-US" b="1" i="1" dirty="0" smtClean="0">
                            <a:latin typeface="Cambria Math" panose="02040503050406030204" pitchFamily="18" charset="0"/>
                          </a:rPr>
                          <m:t>𝒃</m:t>
                        </m:r>
                      </m:e>
                      <m:sub>
                        <m:r>
                          <a:rPr lang="en-US" b="1" i="1" dirty="0" smtClean="0">
                            <a:latin typeface="Cambria Math" panose="02040503050406030204" pitchFamily="18" charset="0"/>
                          </a:rPr>
                          <m:t>𝒋𝒌</m:t>
                        </m:r>
                        <m:r>
                          <a:rPr lang="en-US" b="1" i="1" dirty="0" smtClean="0">
                            <a:latin typeface="Cambria Math" panose="02040503050406030204" pitchFamily="18" charset="0"/>
                          </a:rPr>
                          <m:t>  </m:t>
                        </m:r>
                      </m:sub>
                    </m:sSub>
                  </m:oMath>
                </a14:m>
                <a:r>
                  <a:rPr lang="en-US" b="1" dirty="0" smtClean="0"/>
                  <a:t>where I runs over 1 to m and j runs over 1 to n while k runs over from 1 to p.</a:t>
                </a:r>
              </a:p>
              <a:p>
                <a:r>
                  <a:rPr lang="en-US" b="1" dirty="0" smtClean="0"/>
                  <a:t>Let A = </a:t>
                </a:r>
                <a14:m>
                  <m:oMath xmlns:m="http://schemas.openxmlformats.org/officeDocument/2006/math">
                    <m:d>
                      <m:dPr>
                        <m:ctrlPr>
                          <a:rPr lang="en-US" b="1" i="1" smtClean="0">
                            <a:latin typeface="Cambria Math"/>
                          </a:rPr>
                        </m:ctrlPr>
                      </m:dPr>
                      <m:e>
                        <m:m>
                          <m:mPr>
                            <m:mcs>
                              <m:mc>
                                <m:mcPr>
                                  <m:count m:val="3"/>
                                  <m:mcJc m:val="center"/>
                                </m:mcPr>
                              </m:mc>
                            </m:mcs>
                            <m:ctrlPr>
                              <a:rPr lang="en-US" b="1" i="1" smtClean="0">
                                <a:latin typeface="Cambria Math"/>
                              </a:rPr>
                            </m:ctrlPr>
                          </m:mPr>
                          <m:mr>
                            <m:e>
                              <m:r>
                                <m:rPr>
                                  <m:brk m:alnAt="7"/>
                                </m:rPr>
                                <a:rPr lang="en-US" b="1" i="1" smtClean="0">
                                  <a:latin typeface="Cambria Math" panose="02040503050406030204" pitchFamily="18" charset="0"/>
                                </a:rPr>
                                <m:t>𝟒</m:t>
                              </m:r>
                            </m:e>
                            <m:e>
                              <m:r>
                                <a:rPr lang="en-US" b="1" i="1" smtClean="0">
                                  <a:latin typeface="Cambria Math" panose="02040503050406030204" pitchFamily="18" charset="0"/>
                                </a:rPr>
                                <m:t>𝟓</m:t>
                              </m:r>
                            </m:e>
                            <m:e>
                              <m:r>
                                <a:rPr lang="en-US" b="1" i="1" smtClean="0">
                                  <a:latin typeface="Cambria Math" panose="02040503050406030204" pitchFamily="18" charset="0"/>
                                </a:rPr>
                                <m:t>−</m:t>
                              </m:r>
                              <m:r>
                                <a:rPr lang="en-US" b="1" i="1" smtClean="0">
                                  <a:latin typeface="Cambria Math" panose="02040503050406030204" pitchFamily="18" charset="0"/>
                                </a:rPr>
                                <m:t>𝟏</m:t>
                              </m:r>
                            </m:e>
                          </m:mr>
                          <m:mr>
                            <m:e>
                              <m:r>
                                <a:rPr lang="en-US" b="1" i="1" smtClean="0">
                                  <a:latin typeface="Cambria Math" panose="02040503050406030204" pitchFamily="18" charset="0"/>
                                </a:rPr>
                                <m:t>𝟎</m:t>
                              </m:r>
                            </m:e>
                            <m:e>
                              <m:r>
                                <a:rPr lang="en-US" b="1" i="1" smtClean="0">
                                  <a:latin typeface="Cambria Math" panose="02040503050406030204" pitchFamily="18" charset="0"/>
                                </a:rPr>
                                <m:t>𝟐</m:t>
                              </m:r>
                            </m:e>
                            <m:e>
                              <m:r>
                                <a:rPr lang="en-US" b="1" i="1" smtClean="0">
                                  <a:latin typeface="Cambria Math" panose="02040503050406030204" pitchFamily="18" charset="0"/>
                                </a:rPr>
                                <m:t>𝟑</m:t>
                              </m:r>
                            </m:e>
                          </m:mr>
                        </m:m>
                      </m:e>
                    </m:d>
                    <m:r>
                      <a:rPr lang="en-US" b="1" i="1" smtClean="0">
                        <a:latin typeface="Cambria Math" panose="02040503050406030204" pitchFamily="18" charset="0"/>
                      </a:rPr>
                      <m:t> </m:t>
                    </m:r>
                    <m:r>
                      <a:rPr lang="en-US" b="1" i="1" smtClean="0">
                        <a:latin typeface="Cambria Math" panose="02040503050406030204" pitchFamily="18" charset="0"/>
                      </a:rPr>
                      <m:t>𝒂𝒏𝒅</m:t>
                    </m:r>
                    <m:r>
                      <a:rPr lang="en-US" b="1" i="1" smtClean="0">
                        <a:latin typeface="Cambria Math" panose="02040503050406030204" pitchFamily="18" charset="0"/>
                      </a:rPr>
                      <m:t> </m:t>
                    </m:r>
                    <m:r>
                      <a:rPr lang="en-US" b="1" i="1" smtClean="0">
                        <a:latin typeface="Cambria Math" panose="02040503050406030204" pitchFamily="18" charset="0"/>
                      </a:rPr>
                      <m:t>𝑩</m:t>
                    </m:r>
                    <m:r>
                      <a:rPr lang="en-US" b="1" i="1" smtClean="0">
                        <a:latin typeface="Cambria Math" panose="02040503050406030204" pitchFamily="18" charset="0"/>
                      </a:rPr>
                      <m:t>=</m:t>
                    </m:r>
                    <m:d>
                      <m:dPr>
                        <m:ctrlPr>
                          <a:rPr lang="en-US" b="1" i="1" smtClean="0">
                            <a:latin typeface="Cambria Math"/>
                          </a:rPr>
                        </m:ctrlPr>
                      </m:dPr>
                      <m:e>
                        <m:m>
                          <m:mPr>
                            <m:mcs>
                              <m:mc>
                                <m:mcPr>
                                  <m:count m:val="2"/>
                                  <m:mcJc m:val="center"/>
                                </m:mcPr>
                              </m:mc>
                            </m:mcs>
                            <m:ctrlPr>
                              <a:rPr lang="en-US" b="1" i="1" smtClean="0">
                                <a:latin typeface="Cambria Math"/>
                              </a:rPr>
                            </m:ctrlPr>
                          </m:mPr>
                          <m:mr>
                            <m:e>
                              <m:r>
                                <m:rPr>
                                  <m:brk m:alnAt="7"/>
                                </m:rPr>
                                <a:rPr lang="en-US" b="1" i="1" smtClean="0">
                                  <a:latin typeface="Cambria Math" panose="02040503050406030204" pitchFamily="18" charset="0"/>
                                </a:rPr>
                                <m:t>𝟏</m:t>
                              </m:r>
                            </m:e>
                            <m:e>
                              <m:r>
                                <a:rPr lang="en-US" b="1" i="1" smtClean="0">
                                  <a:latin typeface="Cambria Math" panose="02040503050406030204" pitchFamily="18" charset="0"/>
                                </a:rPr>
                                <m:t>𝟐</m:t>
                              </m:r>
                            </m:e>
                          </m:mr>
                          <m:mr>
                            <m:e>
                              <m:r>
                                <a:rPr lang="en-US" b="1" i="1" smtClean="0">
                                  <a:latin typeface="Cambria Math" panose="02040503050406030204" pitchFamily="18" charset="0"/>
                                </a:rPr>
                                <m:t>−</m:t>
                              </m:r>
                              <m:r>
                                <a:rPr lang="en-US" b="1" i="1" smtClean="0">
                                  <a:latin typeface="Cambria Math" panose="02040503050406030204" pitchFamily="18" charset="0"/>
                                </a:rPr>
                                <m:t>𝟒</m:t>
                              </m:r>
                            </m:e>
                            <m:e>
                              <m:r>
                                <a:rPr lang="en-US" b="1" i="1" smtClean="0">
                                  <a:latin typeface="Cambria Math" panose="02040503050406030204" pitchFamily="18" charset="0"/>
                                </a:rPr>
                                <m:t>𝟑</m:t>
                              </m:r>
                            </m:e>
                          </m:mr>
                        </m:m>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𝒎𝒂𝒕𝒓𝒊𝒙</m:t>
                    </m:r>
                    <m:r>
                      <a:rPr lang="en-US" b="1" i="1" smtClean="0">
                        <a:latin typeface="Cambria Math" panose="02040503050406030204" pitchFamily="18" charset="0"/>
                      </a:rPr>
                      <m:t> </m:t>
                    </m:r>
                    <m:r>
                      <a:rPr lang="en-US" b="1" i="1" smtClean="0">
                        <a:latin typeface="Cambria Math" panose="02040503050406030204" pitchFamily="18" charset="0"/>
                      </a:rPr>
                      <m:t>𝑨</m:t>
                    </m:r>
                    <m:r>
                      <a:rPr lang="en-US" b="1" i="1" smtClean="0">
                        <a:latin typeface="Cambria Math" panose="02040503050406030204" pitchFamily="18" charset="0"/>
                      </a:rPr>
                      <m:t> </m:t>
                    </m:r>
                    <m:r>
                      <a:rPr lang="en-US" b="1" i="1" smtClean="0">
                        <a:latin typeface="Cambria Math" panose="02040503050406030204" pitchFamily="18" charset="0"/>
                      </a:rPr>
                      <m:t>𝒊𝒔</m:t>
                    </m:r>
                    <m:r>
                      <a:rPr lang="en-US" b="1" i="1" smtClean="0">
                        <a:latin typeface="Cambria Math" panose="02040503050406030204" pitchFamily="18" charset="0"/>
                      </a:rPr>
                      <m:t> </m:t>
                    </m:r>
                    <m:r>
                      <a:rPr lang="en-US" b="1" i="1" smtClean="0">
                        <a:latin typeface="Cambria Math" panose="02040503050406030204" pitchFamily="18" charset="0"/>
                      </a:rPr>
                      <m:t>𝒐𝒇</m:t>
                    </m:r>
                    <m:r>
                      <a:rPr lang="en-US" b="1" i="1" smtClean="0">
                        <a:latin typeface="Cambria Math" panose="02040503050406030204" pitchFamily="18" charset="0"/>
                      </a:rPr>
                      <m:t> </m:t>
                    </m:r>
                    <m:r>
                      <a:rPr lang="en-US" b="1" i="1" smtClean="0">
                        <a:latin typeface="Cambria Math" panose="02040503050406030204" pitchFamily="18" charset="0"/>
                      </a:rPr>
                      <m:t>𝒐𝒓𝒅𝒆𝒓</m:t>
                    </m:r>
                    <m:r>
                      <a:rPr lang="en-US" b="1" i="1" smtClean="0">
                        <a:latin typeface="Cambria Math" panose="02040503050406030204" pitchFamily="18" charset="0"/>
                      </a:rPr>
                      <m:t> </m:t>
                    </m:r>
                  </m:oMath>
                </a14:m>
                <a:endParaRPr lang="en-US" b="1" i="1" dirty="0" smtClean="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𝟑</m:t>
                    </m:r>
                    <m:r>
                      <a:rPr lang="en-US" b="1" i="1" smtClean="0">
                        <a:latin typeface="Cambria Math" panose="02040503050406030204" pitchFamily="18" charset="0"/>
                      </a:rPr>
                      <m:t> </m:t>
                    </m:r>
                    <m:r>
                      <a:rPr lang="en-US" b="1" i="1" smtClean="0">
                        <a:latin typeface="Cambria Math" panose="02040503050406030204" pitchFamily="18" charset="0"/>
                      </a:rPr>
                      <m:t>𝒘𝒉</m:t>
                    </m:r>
                  </m:oMath>
                </a14:m>
                <a:r>
                  <a:rPr lang="en-US" b="1" dirty="0" err="1" smtClean="0"/>
                  <a:t>ile</a:t>
                </a:r>
                <a:r>
                  <a:rPr lang="en-US" b="1" dirty="0" smtClean="0"/>
                  <a:t> matrix B of order 2x2. Columns of A = 3 ≠ rows of B =2 and so product AB is not possible. </a:t>
                </a:r>
              </a:p>
              <a:p>
                <a:endParaRPr lang="en-US" b="1" dirty="0" smtClean="0"/>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6240" y="873760"/>
                <a:ext cx="11409680" cy="5618480"/>
              </a:xfrm>
              <a:blipFill>
                <a:blip r:embed="rId2"/>
                <a:stretch>
                  <a:fillRect l="-962" t="-1735" r="-3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63</a:t>
            </a:fld>
            <a:endParaRPr lang="en-US"/>
          </a:p>
        </p:txBody>
      </p:sp>
    </p:spTree>
    <p:extLst>
      <p:ext uri="{BB962C8B-B14F-4D97-AF65-F5344CB8AC3E}">
        <p14:creationId xmlns:p14="http://schemas.microsoft.com/office/powerpoint/2010/main" val="232977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a:bodyPr>
          <a:lstStyle/>
          <a:p>
            <a:r>
              <a:rPr lang="en-US" sz="2800" dirty="0" smtClean="0"/>
              <a:t>LALP 3.13</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31" y="780836"/>
                <a:ext cx="11527605" cy="5762204"/>
              </a:xfrm>
            </p:spPr>
            <p:txBody>
              <a:bodyPr>
                <a:normAutofit lnSpcReduction="10000"/>
              </a:bodyPr>
              <a:lstStyle/>
              <a:p>
                <a:r>
                  <a:rPr lang="en-US" b="1" dirty="0" smtClean="0"/>
                  <a:t>Let B= </a:t>
                </a:r>
                <a14:m>
                  <m:oMath xmlns:m="http://schemas.openxmlformats.org/officeDocument/2006/math">
                    <m:d>
                      <m:dPr>
                        <m:ctrlPr>
                          <a:rPr lang="en-US" b="1" i="1">
                            <a:latin typeface="Cambria Math"/>
                          </a:rPr>
                        </m:ctrlPr>
                      </m:dPr>
                      <m:e>
                        <m:m>
                          <m:mPr>
                            <m:mcs>
                              <m:mc>
                                <m:mcPr>
                                  <m:count m:val="3"/>
                                  <m:mcJc m:val="center"/>
                                </m:mcPr>
                              </m:mc>
                            </m:mcs>
                            <m:ctrlPr>
                              <a:rPr lang="en-US" b="1" i="1">
                                <a:latin typeface="Cambria Math"/>
                              </a:rPr>
                            </m:ctrlPr>
                          </m:mPr>
                          <m:mr>
                            <m:e>
                              <m:r>
                                <m:rPr>
                                  <m:brk m:alnAt="7"/>
                                </m:rPr>
                                <a:rPr lang="en-US" b="1" i="1">
                                  <a:latin typeface="Cambria Math" panose="02040503050406030204" pitchFamily="18" charset="0"/>
                                </a:rPr>
                                <m:t>𝟒</m:t>
                              </m:r>
                            </m:e>
                            <m:e>
                              <m:r>
                                <a:rPr lang="en-US" b="1" i="1">
                                  <a:latin typeface="Cambria Math" panose="02040503050406030204" pitchFamily="18" charset="0"/>
                                </a:rPr>
                                <m:t>𝟓</m:t>
                              </m:r>
                            </m:e>
                            <m:e>
                              <m:r>
                                <a:rPr lang="en-US" b="1" i="1">
                                  <a:latin typeface="Cambria Math" panose="02040503050406030204" pitchFamily="18" charset="0"/>
                                </a:rPr>
                                <m:t>−</m:t>
                              </m:r>
                              <m:r>
                                <a:rPr lang="en-US" b="1" i="1">
                                  <a:latin typeface="Cambria Math" panose="02040503050406030204" pitchFamily="18" charset="0"/>
                                </a:rPr>
                                <m:t>𝟏</m:t>
                              </m:r>
                            </m:e>
                          </m:mr>
                          <m:mr>
                            <m:e>
                              <m:r>
                                <a:rPr lang="en-US" b="1" i="1">
                                  <a:latin typeface="Cambria Math" panose="02040503050406030204" pitchFamily="18" charset="0"/>
                                </a:rPr>
                                <m:t>𝟎</m:t>
                              </m:r>
                            </m:e>
                            <m:e>
                              <m:r>
                                <a:rPr lang="en-US" b="1" i="1">
                                  <a:latin typeface="Cambria Math" panose="02040503050406030204" pitchFamily="18" charset="0"/>
                                </a:rPr>
                                <m:t>𝟐</m:t>
                              </m:r>
                            </m:e>
                            <m:e>
                              <m:r>
                                <a:rPr lang="en-US" b="1" i="1">
                                  <a:latin typeface="Cambria Math" panose="02040503050406030204" pitchFamily="18" charset="0"/>
                                </a:rPr>
                                <m:t>𝟑</m:t>
                              </m:r>
                            </m:e>
                          </m:mr>
                        </m:m>
                      </m:e>
                    </m:d>
                    <m:r>
                      <a:rPr lang="en-US" b="1" i="1">
                        <a:latin typeface="Cambria Math" panose="02040503050406030204" pitchFamily="18" charset="0"/>
                      </a:rPr>
                      <m:t> </m:t>
                    </m:r>
                    <m:r>
                      <a:rPr lang="en-US" b="1" i="1">
                        <a:latin typeface="Cambria Math" panose="02040503050406030204" pitchFamily="18" charset="0"/>
                      </a:rPr>
                      <m:t>𝒂𝒏𝒅</m:t>
                    </m:r>
                    <m:r>
                      <a:rPr lang="en-US" b="1" i="1">
                        <a:latin typeface="Cambria Math" panose="02040503050406030204" pitchFamily="18" charset="0"/>
                      </a:rPr>
                      <m:t> </m:t>
                    </m:r>
                    <m:r>
                      <a:rPr lang="en-US" b="1" i="1" smtClean="0">
                        <a:latin typeface="Cambria Math" panose="02040503050406030204" pitchFamily="18" charset="0"/>
                      </a:rPr>
                      <m:t>𝑨</m:t>
                    </m:r>
                    <m:r>
                      <a:rPr lang="en-US" b="1" i="1">
                        <a:latin typeface="Cambria Math" panose="02040503050406030204" pitchFamily="18" charset="0"/>
                      </a:rPr>
                      <m:t>=</m:t>
                    </m:r>
                    <m:d>
                      <m:dPr>
                        <m:ctrlPr>
                          <a:rPr lang="en-US" b="1" i="1">
                            <a:latin typeface="Cambria Math"/>
                          </a:rPr>
                        </m:ctrlPr>
                      </m:dPr>
                      <m:e>
                        <m:m>
                          <m:mPr>
                            <m:mcs>
                              <m:mc>
                                <m:mcPr>
                                  <m:count m:val="2"/>
                                  <m:mcJc m:val="center"/>
                                </m:mcPr>
                              </m:mc>
                            </m:mcs>
                            <m:ctrlPr>
                              <a:rPr lang="en-US" b="1" i="1">
                                <a:latin typeface="Cambria Math"/>
                              </a:rPr>
                            </m:ctrlPr>
                          </m:mPr>
                          <m:mr>
                            <m:e>
                              <m:r>
                                <m:rPr>
                                  <m:brk m:alnAt="7"/>
                                </m:rPr>
                                <a:rPr lang="en-US" b="1" i="1">
                                  <a:latin typeface="Cambria Math" panose="02040503050406030204" pitchFamily="18" charset="0"/>
                                </a:rPr>
                                <m:t>𝟏</m:t>
                              </m:r>
                            </m:e>
                            <m:e>
                              <m:r>
                                <a:rPr lang="en-US" b="1" i="1">
                                  <a:latin typeface="Cambria Math" panose="02040503050406030204" pitchFamily="18" charset="0"/>
                                </a:rPr>
                                <m:t>𝟐</m:t>
                              </m:r>
                            </m:e>
                          </m:mr>
                          <m:mr>
                            <m:e>
                              <m:r>
                                <a:rPr lang="en-US" b="1" i="1">
                                  <a:latin typeface="Cambria Math" panose="02040503050406030204" pitchFamily="18" charset="0"/>
                                </a:rPr>
                                <m:t>−</m:t>
                              </m:r>
                              <m:r>
                                <a:rPr lang="en-US" b="1" i="1">
                                  <a:latin typeface="Cambria Math" panose="02040503050406030204" pitchFamily="18" charset="0"/>
                                </a:rPr>
                                <m:t>𝟒</m:t>
                              </m:r>
                            </m:e>
                            <m:e>
                              <m:r>
                                <a:rPr lang="en-US" b="1" i="1">
                                  <a:latin typeface="Cambria Math" panose="02040503050406030204" pitchFamily="18" charset="0"/>
                                </a:rPr>
                                <m:t>𝟑</m:t>
                              </m:r>
                            </m:e>
                          </m:mr>
                        </m:m>
                        <m:r>
                          <a:rPr lang="en-US" b="1" i="1">
                            <a:latin typeface="Cambria Math" panose="02040503050406030204" pitchFamily="18" charset="0"/>
                          </a:rPr>
                          <m:t> </m:t>
                        </m:r>
                      </m:e>
                    </m:d>
                    <m:r>
                      <a:rPr lang="en-US" b="1" i="1">
                        <a:latin typeface="Cambria Math" panose="02040503050406030204" pitchFamily="18" charset="0"/>
                      </a:rPr>
                      <m:t>  </m:t>
                    </m:r>
                    <m:r>
                      <a:rPr lang="en-US" b="1" i="1">
                        <a:latin typeface="Cambria Math" panose="02040503050406030204" pitchFamily="18" charset="0"/>
                      </a:rPr>
                      <m:t>𝒎𝒂𝒕𝒓𝒊𝒙</m:t>
                    </m:r>
                  </m:oMath>
                </a14:m>
                <a:r>
                  <a:rPr lang="en-US" dirty="0" smtClean="0"/>
                  <a:t> </a:t>
                </a:r>
                <a:r>
                  <a:rPr lang="en-US" dirty="0" err="1"/>
                  <a:t>B</a:t>
                </a:r>
                <a:r>
                  <a:rPr lang="en-US" dirty="0" err="1" smtClean="0"/>
                  <a:t>is</a:t>
                </a:r>
                <a:r>
                  <a:rPr lang="en-US" dirty="0" smtClean="0"/>
                  <a:t> of 2x3 and A is of </a:t>
                </a:r>
              </a:p>
              <a:p>
                <a:r>
                  <a:rPr lang="en-US" dirty="0" smtClean="0"/>
                  <a:t>order 2x2. Columns of A =3not equal to rows of B. In this case product BA is not possible. Ab is possible.</a:t>
                </a:r>
              </a:p>
              <a:p>
                <a14:m>
                  <m:oMath xmlns:m="http://schemas.openxmlformats.org/officeDocument/2006/math">
                    <m:r>
                      <a:rPr lang="en-US" b="1" i="1">
                        <a:latin typeface="Cambria Math" panose="02040503050406030204" pitchFamily="18" charset="0"/>
                      </a:rPr>
                      <m:t>𝑨</m:t>
                    </m:r>
                    <m:r>
                      <a:rPr lang="en-US" b="1" i="1">
                        <a:latin typeface="Cambria Math" panose="02040503050406030204" pitchFamily="18" charset="0"/>
                      </a:rPr>
                      <m:t>=</m:t>
                    </m:r>
                    <m:d>
                      <m:dPr>
                        <m:ctrlPr>
                          <a:rPr lang="en-US" b="1" i="1">
                            <a:latin typeface="Cambria Math"/>
                          </a:rPr>
                        </m:ctrlPr>
                      </m:dPr>
                      <m:e>
                        <m:m>
                          <m:mPr>
                            <m:mcs>
                              <m:mc>
                                <m:mcPr>
                                  <m:count m:val="2"/>
                                  <m:mcJc m:val="center"/>
                                </m:mcPr>
                              </m:mc>
                            </m:mcs>
                            <m:ctrlPr>
                              <a:rPr lang="en-US" b="1" i="1">
                                <a:latin typeface="Cambria Math"/>
                              </a:rPr>
                            </m:ctrlPr>
                          </m:mPr>
                          <m:mr>
                            <m:e>
                              <m:r>
                                <m:rPr>
                                  <m:brk m:alnAt="7"/>
                                </m:rPr>
                                <a:rPr lang="en-US" b="1" i="1">
                                  <a:latin typeface="Cambria Math" panose="02040503050406030204" pitchFamily="18" charset="0"/>
                                </a:rPr>
                                <m:t>𝟏</m:t>
                              </m:r>
                            </m:e>
                            <m:e>
                              <m:r>
                                <a:rPr lang="en-US" b="1" i="1">
                                  <a:latin typeface="Cambria Math" panose="02040503050406030204" pitchFamily="18" charset="0"/>
                                </a:rPr>
                                <m:t>𝟐</m:t>
                              </m:r>
                            </m:e>
                          </m:mr>
                          <m:mr>
                            <m:e>
                              <m:r>
                                <a:rPr lang="en-US" b="1" i="1">
                                  <a:latin typeface="Cambria Math" panose="02040503050406030204" pitchFamily="18" charset="0"/>
                                </a:rPr>
                                <m:t>−</m:t>
                              </m:r>
                              <m:r>
                                <a:rPr lang="en-US" b="1" i="1">
                                  <a:latin typeface="Cambria Math" panose="02040503050406030204" pitchFamily="18" charset="0"/>
                                </a:rPr>
                                <m:t>𝟒</m:t>
                              </m:r>
                            </m:e>
                            <m:e>
                              <m:r>
                                <a:rPr lang="en-US" b="1" i="1">
                                  <a:latin typeface="Cambria Math" panose="02040503050406030204" pitchFamily="18" charset="0"/>
                                </a:rPr>
                                <m:t>𝟑</m:t>
                              </m:r>
                            </m:e>
                          </m:mr>
                        </m:m>
                        <m:r>
                          <a:rPr lang="en-US" b="1" i="1">
                            <a:latin typeface="Cambria Math" panose="02040503050406030204" pitchFamily="18" charset="0"/>
                          </a:rPr>
                          <m:t> </m:t>
                        </m:r>
                        <m:r>
                          <a:rPr lang="en-US" b="1" i="1" smtClean="0">
                            <a:latin typeface="Cambria Math" panose="02040503050406030204" pitchFamily="18" charset="0"/>
                          </a:rPr>
                          <m:t> </m:t>
                        </m:r>
                      </m:e>
                    </m:d>
                  </m:oMath>
                </a14:m>
                <a:r>
                  <a:rPr lang="en-US" dirty="0" smtClean="0"/>
                  <a:t> and </a:t>
                </a:r>
                <a:r>
                  <a:rPr lang="en-US" b="1" dirty="0"/>
                  <a:t> B= </a:t>
                </a:r>
                <a14:m>
                  <m:oMath xmlns:m="http://schemas.openxmlformats.org/officeDocument/2006/math">
                    <m:d>
                      <m:dPr>
                        <m:ctrlPr>
                          <a:rPr lang="en-US" b="1" i="1">
                            <a:latin typeface="Cambria Math"/>
                          </a:rPr>
                        </m:ctrlPr>
                      </m:dPr>
                      <m:e>
                        <m:m>
                          <m:mPr>
                            <m:mcs>
                              <m:mc>
                                <m:mcPr>
                                  <m:count m:val="3"/>
                                  <m:mcJc m:val="center"/>
                                </m:mcPr>
                              </m:mc>
                            </m:mcs>
                            <m:ctrlPr>
                              <a:rPr lang="en-US" b="1" i="1">
                                <a:latin typeface="Cambria Math"/>
                              </a:rPr>
                            </m:ctrlPr>
                          </m:mPr>
                          <m:mr>
                            <m:e>
                              <m:r>
                                <m:rPr>
                                  <m:brk m:alnAt="7"/>
                                </m:rPr>
                                <a:rPr lang="en-US" b="1" i="1">
                                  <a:latin typeface="Cambria Math" panose="02040503050406030204" pitchFamily="18" charset="0"/>
                                </a:rPr>
                                <m:t>𝟒</m:t>
                              </m:r>
                            </m:e>
                            <m:e>
                              <m:r>
                                <a:rPr lang="en-US" b="1" i="1">
                                  <a:latin typeface="Cambria Math" panose="02040503050406030204" pitchFamily="18" charset="0"/>
                                </a:rPr>
                                <m:t>𝟓</m:t>
                              </m:r>
                            </m:e>
                            <m:e>
                              <m:r>
                                <a:rPr lang="en-US" b="1" i="1">
                                  <a:latin typeface="Cambria Math" panose="02040503050406030204" pitchFamily="18" charset="0"/>
                                </a:rPr>
                                <m:t>−</m:t>
                              </m:r>
                              <m:r>
                                <a:rPr lang="en-US" b="1" i="1">
                                  <a:latin typeface="Cambria Math" panose="02040503050406030204" pitchFamily="18" charset="0"/>
                                </a:rPr>
                                <m:t>𝟏</m:t>
                              </m:r>
                            </m:e>
                          </m:mr>
                          <m:mr>
                            <m:e>
                              <m:r>
                                <a:rPr lang="en-US" b="1" i="1">
                                  <a:latin typeface="Cambria Math" panose="02040503050406030204" pitchFamily="18" charset="0"/>
                                </a:rPr>
                                <m:t>𝟎</m:t>
                              </m:r>
                            </m:e>
                            <m:e>
                              <m:r>
                                <a:rPr lang="en-US" b="1" i="1">
                                  <a:latin typeface="Cambria Math" panose="02040503050406030204" pitchFamily="18" charset="0"/>
                                </a:rPr>
                                <m:t>𝟐</m:t>
                              </m:r>
                            </m:e>
                            <m:e>
                              <m:r>
                                <a:rPr lang="en-US" b="1" i="1">
                                  <a:latin typeface="Cambria Math" panose="02040503050406030204" pitchFamily="18" charset="0"/>
                                </a:rPr>
                                <m:t>𝟑</m:t>
                              </m:r>
                            </m:e>
                          </m:mr>
                        </m:m>
                      </m:e>
                    </m:d>
                  </m:oMath>
                </a14:m>
                <a:r>
                  <a:rPr lang="en-US" dirty="0" smtClean="0"/>
                  <a:t> As </a:t>
                </a:r>
                <a:r>
                  <a:rPr lang="en-US" dirty="0" err="1" smtClean="0"/>
                  <a:t>snown</a:t>
                </a:r>
                <a:r>
                  <a:rPr lang="en-US" dirty="0" smtClean="0"/>
                  <a:t>, the new matrix AB = C is such that each row of C will be the ‘ sum of corresponding rows of A with corresponding columns of B.’</a:t>
                </a:r>
              </a:p>
              <a:p>
                <a:r>
                  <a:rPr lang="en-US" dirty="0" smtClean="0"/>
                  <a:t>First row of A with corresponding first column of B.= 1 . 4 + 2 .0 = 4</a:t>
                </a:r>
              </a:p>
              <a:p>
                <a:r>
                  <a:rPr lang="en-US" dirty="0"/>
                  <a:t>First row of A with corresponding </a:t>
                </a:r>
                <a:r>
                  <a:rPr lang="en-US" dirty="0" smtClean="0"/>
                  <a:t>Second </a:t>
                </a:r>
                <a:r>
                  <a:rPr lang="en-US" dirty="0"/>
                  <a:t>column of </a:t>
                </a:r>
                <a:r>
                  <a:rPr lang="en-US" dirty="0" smtClean="0"/>
                  <a:t>B = 1 .5 + 2 .2 = 9</a:t>
                </a:r>
              </a:p>
              <a:p>
                <a:r>
                  <a:rPr lang="en-US" dirty="0"/>
                  <a:t>First row of A with corresponding </a:t>
                </a:r>
                <a:r>
                  <a:rPr lang="en-US" dirty="0" smtClean="0"/>
                  <a:t>third </a:t>
                </a:r>
                <a:r>
                  <a:rPr lang="en-US" dirty="0"/>
                  <a:t>column of </a:t>
                </a:r>
                <a:r>
                  <a:rPr lang="en-US" dirty="0" smtClean="0"/>
                  <a:t>B = 1 . (-1) + 2 . 3= 5</a:t>
                </a:r>
              </a:p>
              <a:p>
                <a:r>
                  <a:rPr lang="en-US" dirty="0" smtClean="0"/>
                  <a:t>Second </a:t>
                </a:r>
                <a:r>
                  <a:rPr lang="en-US" dirty="0"/>
                  <a:t>row of A with corresponding first column of </a:t>
                </a:r>
                <a:r>
                  <a:rPr lang="en-US" dirty="0" smtClean="0"/>
                  <a:t>B = (-4).4 + 3 . 0 = -16</a:t>
                </a:r>
              </a:p>
              <a:p>
                <a:r>
                  <a:rPr lang="en-US" dirty="0" smtClean="0"/>
                  <a:t>Second </a:t>
                </a:r>
                <a:r>
                  <a:rPr lang="en-US" dirty="0"/>
                  <a:t>row of A with corresponding </a:t>
                </a:r>
                <a:r>
                  <a:rPr lang="en-US" dirty="0" smtClean="0"/>
                  <a:t>second </a:t>
                </a:r>
                <a:r>
                  <a:rPr lang="en-US" dirty="0"/>
                  <a:t>column of </a:t>
                </a:r>
                <a:r>
                  <a:rPr lang="en-US" dirty="0" smtClean="0"/>
                  <a:t>B= </a:t>
                </a:r>
                <a:r>
                  <a:rPr lang="en-US" dirty="0"/>
                  <a:t> (-4</a:t>
                </a:r>
                <a:r>
                  <a:rPr lang="en-US" dirty="0" smtClean="0"/>
                  <a:t>).5 </a:t>
                </a:r>
                <a:r>
                  <a:rPr lang="en-US" dirty="0"/>
                  <a:t>+ 3 </a:t>
                </a:r>
                <a:r>
                  <a:rPr lang="en-US" dirty="0" smtClean="0"/>
                  <a:t>.2= -14</a:t>
                </a:r>
              </a:p>
              <a:p>
                <a:pPr marL="0" indent="0">
                  <a:buNone/>
                </a:pPr>
                <a:r>
                  <a:rPr lang="en-US" dirty="0" smtClean="0"/>
                  <a:t>Second </a:t>
                </a:r>
                <a:r>
                  <a:rPr lang="en-US" dirty="0"/>
                  <a:t>row of A with corresponding </a:t>
                </a:r>
                <a:r>
                  <a:rPr lang="en-US" dirty="0" smtClean="0"/>
                  <a:t>third </a:t>
                </a:r>
                <a:r>
                  <a:rPr lang="en-US" dirty="0"/>
                  <a:t>column of </a:t>
                </a:r>
                <a:r>
                  <a:rPr lang="en-US" dirty="0" smtClean="0"/>
                  <a:t>B </a:t>
                </a:r>
                <a:r>
                  <a:rPr lang="en-US" dirty="0"/>
                  <a:t> (-4</a:t>
                </a:r>
                <a:r>
                  <a:rPr lang="en-US" dirty="0" smtClean="0"/>
                  <a:t>).(-1) </a:t>
                </a:r>
                <a:r>
                  <a:rPr lang="en-US" dirty="0"/>
                  <a:t>+ 3 . </a:t>
                </a:r>
                <a:r>
                  <a:rPr lang="en-US" dirty="0" smtClean="0"/>
                  <a:t>3 = 13</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31" y="780836"/>
                <a:ext cx="11527605" cy="5762204"/>
              </a:xfrm>
              <a:blipFill>
                <a:blip r:embed="rId2"/>
                <a:stretch>
                  <a:fillRect l="-1058" t="-317" b="-26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64</a:t>
            </a:fld>
            <a:endParaRPr lang="en-US"/>
          </a:p>
        </p:txBody>
      </p:sp>
    </p:spTree>
    <p:extLst>
      <p:ext uri="{BB962C8B-B14F-4D97-AF65-F5344CB8AC3E}">
        <p14:creationId xmlns:p14="http://schemas.microsoft.com/office/powerpoint/2010/main" val="2019966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9435"/>
          </a:xfrm>
        </p:spPr>
        <p:txBody>
          <a:bodyPr>
            <a:normAutofit/>
          </a:bodyPr>
          <a:lstStyle/>
          <a:p>
            <a:r>
              <a:rPr lang="en-US" sz="2800" dirty="0" smtClean="0"/>
              <a:t>LALP 3.14 </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5920" y="924560"/>
                <a:ext cx="11409680" cy="5547360"/>
              </a:xfrm>
            </p:spPr>
            <p:txBody>
              <a:bodyPr/>
              <a:lstStyle/>
              <a:p>
                <a:r>
                  <a:rPr lang="en-US" dirty="0" smtClean="0"/>
                  <a:t>With this, the product matrix AB = C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−16</m:t>
                              </m:r>
                            </m:e>
                          </m:mr>
                        </m:m>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9 </m:t>
                              </m:r>
                            </m:e>
                          </m:mr>
                          <m:mr>
                            <m:e>
                              <m:r>
                                <a:rPr lang="en-US" b="0" i="1" smtClean="0">
                                  <a:latin typeface="Cambria Math" panose="02040503050406030204" pitchFamily="18" charset="0"/>
                                </a:rPr>
                                <m:t>  −14</m:t>
                              </m:r>
                            </m:e>
                          </m:mr>
                        </m:m>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5</m:t>
                              </m:r>
                            </m:e>
                          </m:mr>
                          <m:mr>
                            <m:e>
                              <m:r>
                                <a:rPr lang="en-US" b="0" i="1" smtClean="0">
                                  <a:latin typeface="Cambria Math" panose="02040503050406030204" pitchFamily="18" charset="0"/>
                                </a:rPr>
                                <m:t>    13</m:t>
                              </m:r>
                            </m:e>
                          </m:mr>
                        </m:m>
                      </m:e>
                    </m:d>
                  </m:oMath>
                </a14:m>
                <a:r>
                  <a:rPr lang="en-US" dirty="0" smtClean="0"/>
                  <a:t>. </a:t>
                </a:r>
              </a:p>
              <a:p>
                <a:r>
                  <a:rPr lang="en-US" dirty="0" smtClean="0"/>
                  <a:t>It is a matrix of order 2x3.= rows of A and columns of B.</a:t>
                </a:r>
              </a:p>
              <a:p>
                <a:r>
                  <a:rPr lang="en-US" dirty="0" smtClean="0"/>
                  <a:t>Note that: It is possible that</a:t>
                </a:r>
              </a:p>
              <a:p>
                <a:r>
                  <a:rPr lang="en-US" dirty="0" smtClean="0"/>
                  <a:t>1 Product matrices AB and BA both may not be possible.</a:t>
                </a:r>
              </a:p>
              <a:p>
                <a:r>
                  <a:rPr lang="en-US" dirty="0" smtClean="0"/>
                  <a:t>2 Product AB be possible but BA may not be possible.</a:t>
                </a:r>
              </a:p>
              <a:p>
                <a:r>
                  <a:rPr lang="en-US" dirty="0" smtClean="0"/>
                  <a:t>3 Product AB may not be possible but BA may be possible.</a:t>
                </a:r>
              </a:p>
              <a:p>
                <a:r>
                  <a:rPr lang="en-US" dirty="0" smtClean="0"/>
                  <a:t>4 Product AB be possible and BA is also possible.</a:t>
                </a:r>
              </a:p>
              <a:p>
                <a:r>
                  <a:rPr lang="en-US" dirty="0" smtClean="0"/>
                  <a:t>5 For the matrix product </a:t>
                </a:r>
                <a:r>
                  <a:rPr lang="en-US" b="1" dirty="0" smtClean="0"/>
                  <a:t>AB </a:t>
                </a:r>
                <a:r>
                  <a:rPr lang="en-US" b="1" dirty="0"/>
                  <a:t>= 0</a:t>
                </a:r>
                <a:r>
                  <a:rPr lang="en-US" dirty="0" smtClean="0"/>
                  <a:t> </a:t>
                </a:r>
              </a:p>
              <a:p>
                <a:r>
                  <a:rPr lang="en-US" dirty="0" smtClean="0"/>
                  <a:t>6 It is possible </a:t>
                </a:r>
                <a:r>
                  <a:rPr lang="en-US" dirty="0" err="1" smtClean="0"/>
                  <a:t>th</a:t>
                </a:r>
                <a:r>
                  <a:rPr lang="en-US" dirty="0" smtClean="0"/>
                  <a:t> A </a:t>
                </a:r>
                <a14:m>
                  <m:oMath xmlns:m="http://schemas.openxmlformats.org/officeDocument/2006/math">
                    <m:r>
                      <a:rPr lang="en-US" i="1">
                        <a:latin typeface="Cambria Math" panose="02040503050406030204" pitchFamily="18" charset="0"/>
                      </a:rPr>
                      <m:t>≠</m:t>
                    </m:r>
                  </m:oMath>
                </a14:m>
                <a:r>
                  <a:rPr lang="en-US" dirty="0" smtClean="0"/>
                  <a:t> </a:t>
                </a:r>
                <a:r>
                  <a:rPr lang="en-US" b="1" dirty="0" smtClean="0"/>
                  <a:t>0</a:t>
                </a:r>
                <a:r>
                  <a:rPr lang="en-US" dirty="0" smtClean="0"/>
                  <a:t>  and B </a:t>
                </a:r>
                <a14:m>
                  <m:oMath xmlns:m="http://schemas.openxmlformats.org/officeDocument/2006/math">
                    <m:r>
                      <a:rPr lang="en-US" i="1" smtClean="0">
                        <a:latin typeface="Cambria Math" panose="02040503050406030204" pitchFamily="18" charset="0"/>
                      </a:rPr>
                      <m:t>≠</m:t>
                    </m:r>
                  </m:oMath>
                </a14:m>
                <a:r>
                  <a:rPr lang="en-US" dirty="0" smtClean="0"/>
                  <a:t> </a:t>
                </a:r>
                <a:r>
                  <a:rPr lang="en-US" b="1" dirty="0" smtClean="0"/>
                  <a:t>0 [In addition to three regular cases like</a:t>
                </a:r>
              </a:p>
              <a:p>
                <a:r>
                  <a:rPr lang="en-US" b="1" dirty="0" smtClean="0"/>
                  <a:t>    A = 0 and B </a:t>
                </a:r>
                <a14:m>
                  <m:oMath xmlns:m="http://schemas.openxmlformats.org/officeDocument/2006/math">
                    <m:r>
                      <a:rPr lang="en-US" i="1">
                        <a:latin typeface="Cambria Math" panose="02040503050406030204" pitchFamily="18" charset="0"/>
                      </a:rPr>
                      <m:t>≠</m:t>
                    </m:r>
                  </m:oMath>
                </a14:m>
                <a:r>
                  <a:rPr lang="en-US" b="1" dirty="0" smtClean="0"/>
                  <a:t>0, etc.]</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5920" y="924560"/>
                <a:ext cx="11409680" cy="5547360"/>
              </a:xfrm>
              <a:blipFill>
                <a:blip r:embed="rId2"/>
                <a:stretch>
                  <a:fillRect l="-9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65</a:t>
            </a:fld>
            <a:endParaRPr lang="en-US"/>
          </a:p>
        </p:txBody>
      </p:sp>
    </p:spTree>
    <p:extLst>
      <p:ext uri="{BB962C8B-B14F-4D97-AF65-F5344CB8AC3E}">
        <p14:creationId xmlns:p14="http://schemas.microsoft.com/office/powerpoint/2010/main" val="2514097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7515"/>
          </a:xfrm>
        </p:spPr>
        <p:txBody>
          <a:bodyPr>
            <a:noAutofit/>
          </a:bodyPr>
          <a:lstStyle/>
          <a:p>
            <a:r>
              <a:rPr lang="en-US" sz="2800" dirty="0"/>
              <a:t>LALP </a:t>
            </a:r>
            <a:r>
              <a:rPr lang="en-US" sz="2800" dirty="0" smtClean="0"/>
              <a:t>3.15</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6240" y="802640"/>
                <a:ext cx="11409680" cy="5750560"/>
              </a:xfrm>
            </p:spPr>
            <p:txBody>
              <a:bodyPr/>
              <a:lstStyle/>
              <a:p>
                <a:r>
                  <a:rPr lang="en-US" dirty="0" smtClean="0"/>
                  <a:t>7  If both A and B are square matrices then both the products AB and BA are possible.</a:t>
                </a:r>
              </a:p>
              <a:p>
                <a:r>
                  <a:rPr lang="en-US" dirty="0" smtClean="0"/>
                  <a:t>8 If both the matrices are of </a:t>
                </a:r>
                <a:r>
                  <a:rPr lang="en-US" dirty="0" err="1" smtClean="0"/>
                  <a:t>interchangable</a:t>
                </a:r>
                <a:r>
                  <a:rPr lang="en-US" dirty="0" smtClean="0"/>
                  <a:t> order [like A is 2x3 and B is3x2] then also both AB and BA are possible but they are of different order. In the above case, AB is of order 2x2 and BA of order 3x3.]</a:t>
                </a:r>
              </a:p>
              <a:p>
                <a:r>
                  <a:rPr lang="en-US" dirty="0" smtClean="0"/>
                  <a:t>Illustrations:1 A =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mr>
                          <m:mr>
                            <m:e>
                              <m:r>
                                <a:rPr lang="en-US" b="0" i="1" smtClean="0">
                                  <a:latin typeface="Cambria Math" panose="02040503050406030204" pitchFamily="18" charset="0"/>
                                </a:rPr>
                                <m:t>−3</m:t>
                              </m:r>
                            </m:e>
                            <m:e>
                              <m:r>
                                <a:rPr lang="en-US" b="0" i="1" smtClean="0">
                                  <a:latin typeface="Cambria Math" panose="02040503050406030204" pitchFamily="18" charset="0"/>
                                </a:rPr>
                                <m:t>−6</m:t>
                              </m:r>
                            </m:e>
                          </m:mr>
                        </m:m>
                      </m:e>
                    </m:d>
                    <m:r>
                      <a:rPr lang="en-US" b="0" i="1" smtClean="0">
                        <a:latin typeface="Cambria Math" panose="02040503050406030204" pitchFamily="18" charset="0"/>
                      </a:rPr>
                      <m:t>  </m:t>
                    </m:r>
                    <m:r>
                      <a:rPr lang="en-US" b="0" i="1" smtClean="0">
                        <a:latin typeface="Cambria Math" panose="02040503050406030204" pitchFamily="18" charset="0"/>
                      </a:rPr>
                      <m:t>𝑎𝑛𝑑</m:t>
                    </m:r>
                  </m:oMath>
                </a14:m>
                <a:r>
                  <a:rPr lang="en-US" dirty="0" smtClean="0"/>
                  <a:t> B=</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6</m:t>
                              </m:r>
                            </m:e>
                            <m:e>
                              <m:r>
                                <a:rPr lang="en-US" b="0" i="1" smtClean="0">
                                  <a:latin typeface="Cambria Math" panose="02040503050406030204" pitchFamily="18" charset="0"/>
                                </a:rPr>
                                <m:t>−4</m:t>
                              </m:r>
                            </m:e>
                          </m:mr>
                          <m:mr>
                            <m:e>
                              <m:r>
                                <a:rPr lang="en-US" b="0" i="1" smtClean="0">
                                  <a:latin typeface="Cambria Math" panose="02040503050406030204" pitchFamily="18" charset="0"/>
                                </a:rPr>
                                <m:t>−3</m:t>
                              </m:r>
                            </m:e>
                            <m:e>
                              <m:r>
                                <a:rPr lang="en-US" b="0" i="1" smtClean="0">
                                  <a:latin typeface="Cambria Math" panose="02040503050406030204" pitchFamily="18" charset="0"/>
                                </a:rPr>
                                <m:t>2</m:t>
                              </m:r>
                            </m:e>
                          </m:mr>
                        </m:m>
                      </m:e>
                    </m:d>
                  </m:oMath>
                </a14:m>
                <a:r>
                  <a:rPr lang="en-US" dirty="0" smtClean="0"/>
                  <a:t>, both are non null yet the product AB = </a:t>
                </a:r>
                <a:r>
                  <a:rPr lang="en-US" b="1" dirty="0" smtClean="0"/>
                  <a:t>0</a:t>
                </a:r>
                <a:r>
                  <a:rPr lang="en-US" dirty="0" smtClean="0"/>
                  <a:t> </a:t>
                </a:r>
              </a:p>
              <a:p>
                <a:r>
                  <a:rPr lang="en-US" dirty="0" smtClean="0"/>
                  <a:t>Let A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2</m:t>
                              </m:r>
                            </m:e>
                          </m:mr>
                          <m:mr>
                            <m:e>
                              <m:r>
                                <a:rPr lang="en-US" i="1">
                                  <a:latin typeface="Cambria Math" panose="02040503050406030204" pitchFamily="18" charset="0"/>
                                </a:rPr>
                                <m:t>−3</m:t>
                              </m:r>
                            </m:e>
                            <m:e>
                              <m:r>
                                <a:rPr lang="en-US" i="1">
                                  <a:latin typeface="Cambria Math" panose="02040503050406030204" pitchFamily="18" charset="0"/>
                                </a:rPr>
                                <m:t>−6</m:t>
                              </m:r>
                            </m:e>
                          </m:mr>
                        </m:m>
                      </m:e>
                    </m:d>
                  </m:oMath>
                </a14:m>
                <a:r>
                  <a:rPr lang="en-US" dirty="0" smtClean="0"/>
                  <a:t> and B =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5</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mr>
                        </m:m>
                      </m:e>
                    </m:d>
                  </m:oMath>
                </a14:m>
                <a:r>
                  <a:rPr lang="en-US" dirty="0" smtClean="0"/>
                  <a:t>, A is 2x2 and B is 3x2and so AB is not possible but BA is possible. The resultant matrix is 3x2.</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6240" y="802640"/>
                <a:ext cx="11409680" cy="5750560"/>
              </a:xfrm>
              <a:blipFill>
                <a:blip r:embed="rId2"/>
                <a:stretch>
                  <a:fillRect l="-962" t="-1803" r="-16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66</a:t>
            </a:fld>
            <a:endParaRPr lang="en-US"/>
          </a:p>
        </p:txBody>
      </p:sp>
    </p:spTree>
    <p:extLst>
      <p:ext uri="{BB962C8B-B14F-4D97-AF65-F5344CB8AC3E}">
        <p14:creationId xmlns:p14="http://schemas.microsoft.com/office/powerpoint/2010/main" val="30704592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7995"/>
          </a:xfrm>
        </p:spPr>
        <p:txBody>
          <a:bodyPr>
            <a:noAutofit/>
          </a:bodyPr>
          <a:lstStyle/>
          <a:p>
            <a:r>
              <a:rPr lang="en-US" sz="2800" dirty="0" smtClean="0"/>
              <a:t>LALP 3.16</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20" y="833120"/>
                <a:ext cx="11409680" cy="5750560"/>
              </a:xfrm>
            </p:spPr>
            <p:txBody>
              <a:bodyPr>
                <a:normAutofit lnSpcReduction="10000"/>
              </a:bodyPr>
              <a:lstStyle/>
              <a:p>
                <a:r>
                  <a:rPr lang="en-US" dirty="0" smtClean="0"/>
                  <a:t> Let B </a:t>
                </a:r>
                <a:r>
                  <a:rPr lang="en-US" dirty="0"/>
                  <a:t>=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2</m:t>
                              </m:r>
                            </m:e>
                            <m:e>
                              <m:r>
                                <a:rPr lang="en-US" i="1">
                                  <a:latin typeface="Cambria Math" panose="02040503050406030204" pitchFamily="18" charset="0"/>
                                </a:rPr>
                                <m:t>5</m:t>
                              </m:r>
                            </m:e>
                          </m:mr>
                          <m:mr>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2</m:t>
                              </m:r>
                            </m:e>
                          </m:mr>
                        </m:m>
                      </m:e>
                    </m:d>
                  </m:oMath>
                </a14:m>
                <a:r>
                  <a:rPr lang="en-US" dirty="0" smtClean="0"/>
                  <a:t>and </a:t>
                </a:r>
                <a:r>
                  <a:rPr lang="en-US" dirty="0"/>
                  <a:t>A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2</m:t>
                              </m:r>
                            </m:e>
                          </m:mr>
                          <m:mr>
                            <m:e>
                              <m:r>
                                <a:rPr lang="en-US" i="1">
                                  <a:latin typeface="Cambria Math" panose="02040503050406030204" pitchFamily="18" charset="0"/>
                                </a:rPr>
                                <m:t>−3</m:t>
                              </m:r>
                            </m:e>
                            <m:e>
                              <m:r>
                                <a:rPr lang="en-US" i="1">
                                  <a:latin typeface="Cambria Math" panose="02040503050406030204" pitchFamily="18" charset="0"/>
                                </a:rPr>
                                <m:t>−6</m:t>
                              </m:r>
                            </m:e>
                          </m:mr>
                        </m:m>
                      </m:e>
                    </m:d>
                  </m:oMath>
                </a14:m>
                <a:r>
                  <a:rPr lang="en-US" dirty="0"/>
                  <a:t> </a:t>
                </a:r>
                <a:r>
                  <a:rPr lang="en-US" dirty="0" smtClean="0"/>
                  <a:t>. The rows of BA 3x2 matrix are</a:t>
                </a:r>
              </a:p>
              <a:p>
                <a:r>
                  <a:rPr lang="en-US" dirty="0" smtClean="0"/>
                  <a:t>2.1 + 5 x(-3)       2.2 + 5 x(-6) First row         -13     -26</a:t>
                </a:r>
              </a:p>
              <a:p>
                <a:r>
                  <a:rPr lang="en-US" dirty="0" smtClean="0"/>
                  <a:t>0.1 + (-1) .(-3)   0.2 + (-1).(-6) Second row     3         6  So BA =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13</m:t>
                              </m:r>
                            </m:e>
                            <m:e>
                              <m:r>
                                <a:rPr lang="en-US" b="0" i="1" smtClean="0">
                                  <a:latin typeface="Cambria Math" panose="02040503050406030204" pitchFamily="18" charset="0"/>
                                </a:rPr>
                                <m:t>−26</m:t>
                              </m:r>
                            </m:e>
                          </m:mr>
                          <m:mr>
                            <m:e>
                              <m:r>
                                <a:rPr lang="en-US" b="0" i="1" smtClean="0">
                                  <a:latin typeface="Cambria Math" panose="02040503050406030204" pitchFamily="18" charset="0"/>
                                </a:rPr>
                                <m:t>3</m:t>
                              </m:r>
                            </m:e>
                            <m:e>
                              <m:r>
                                <a:rPr lang="en-US" b="0" i="1" smtClean="0">
                                  <a:latin typeface="Cambria Math" panose="02040503050406030204" pitchFamily="18" charset="0"/>
                                </a:rPr>
                                <m:t>6</m:t>
                              </m:r>
                            </m:e>
                          </m:mr>
                          <m:mr>
                            <m:e>
                              <m:r>
                                <a:rPr lang="en-US" b="0" i="1" smtClean="0">
                                  <a:latin typeface="Cambria Math" panose="02040503050406030204" pitchFamily="18" charset="0"/>
                                </a:rPr>
                                <m:t>−5</m:t>
                              </m:r>
                            </m:e>
                            <m:e>
                              <m:r>
                                <a:rPr lang="en-US" b="0" i="1" smtClean="0">
                                  <a:latin typeface="Cambria Math" panose="02040503050406030204" pitchFamily="18" charset="0"/>
                                </a:rPr>
                                <m:t>−10</m:t>
                              </m:r>
                            </m:e>
                          </m:mr>
                        </m:m>
                      </m:e>
                    </m:d>
                  </m:oMath>
                </a14:m>
                <a:endParaRPr lang="en-US" dirty="0" smtClean="0"/>
              </a:p>
              <a:p>
                <a:r>
                  <a:rPr lang="en-US" dirty="0" smtClean="0"/>
                  <a:t>1.1 + 2. (-3)       1.2 + 2.(-6)  Third row           -5      -10 </a:t>
                </a:r>
              </a:p>
              <a:p>
                <a:r>
                  <a:rPr lang="en-US" dirty="0" smtClean="0"/>
                  <a:t>Most Important point  to note here is Though both product AB and BA be possible, we have, in general, </a:t>
                </a:r>
                <a:r>
                  <a:rPr lang="en-US" b="1" dirty="0" smtClean="0"/>
                  <a:t>AB ≠ BA.</a:t>
                </a:r>
              </a:p>
              <a:p>
                <a:r>
                  <a:rPr lang="en-US" dirty="0"/>
                  <a:t>A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2</m:t>
                              </m:r>
                            </m:e>
                          </m:mr>
                          <m:mr>
                            <m:e>
                              <m:r>
                                <a:rPr lang="en-US" i="1">
                                  <a:latin typeface="Cambria Math" panose="02040503050406030204" pitchFamily="18" charset="0"/>
                                </a:rPr>
                                <m:t>−3</m:t>
                              </m:r>
                            </m:e>
                            <m:e>
                              <m:r>
                                <a:rPr lang="en-US" i="1">
                                  <a:latin typeface="Cambria Math" panose="02040503050406030204" pitchFamily="18" charset="0"/>
                                </a:rPr>
                                <m:t>−6</m:t>
                              </m:r>
                            </m:e>
                          </m:mr>
                        </m:m>
                      </m:e>
                    </m:d>
                  </m:oMath>
                </a14:m>
                <a:r>
                  <a:rPr lang="en-US" b="1" dirty="0" smtClean="0"/>
                  <a:t> and </a:t>
                </a:r>
                <a:r>
                  <a:rPr lang="en-US" dirty="0"/>
                  <a:t>B</a:t>
                </a:r>
                <a:r>
                  <a:rPr lang="en-US" dirty="0" smtClean="0"/>
                  <a:t>=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7</m:t>
                              </m:r>
                            </m:e>
                            <m:e>
                              <m:r>
                                <a:rPr lang="en-US" i="1">
                                  <a:latin typeface="Cambria Math" panose="02040503050406030204" pitchFamily="18" charset="0"/>
                                </a:rPr>
                                <m:t>2</m:t>
                              </m:r>
                            </m:e>
                          </m:mr>
                          <m:mr>
                            <m:e>
                              <m:r>
                                <a:rPr lang="en-US" i="1">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3</m:t>
                              </m:r>
                            </m:e>
                          </m:mr>
                        </m:m>
                      </m:e>
                    </m:d>
                  </m:oMath>
                </a14:m>
                <a:r>
                  <a:rPr lang="en-US" dirty="0"/>
                  <a:t> </a:t>
                </a:r>
                <a:r>
                  <a:rPr lang="en-US" dirty="0" smtClean="0"/>
                  <a:t>Find AB and BA.</a:t>
                </a:r>
                <a:endParaRPr lang="en-US" b="1" dirty="0" smtClean="0"/>
              </a:p>
              <a:p>
                <a:r>
                  <a:rPr lang="en-US" dirty="0" smtClean="0"/>
                  <a:t> AB = BA, only if any one is a null or identity matrix or they are </a:t>
                </a:r>
                <a:r>
                  <a:rPr lang="en-US" smtClean="0"/>
                  <a:t>commutative matrices.</a:t>
                </a: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20" y="833120"/>
                <a:ext cx="11409680" cy="5750560"/>
              </a:xfrm>
              <a:blipFill>
                <a:blip r:embed="rId2"/>
                <a:stretch>
                  <a:fillRect l="-962" t="-1379" r="-9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67</a:t>
            </a:fld>
            <a:endParaRPr lang="en-US"/>
          </a:p>
        </p:txBody>
      </p:sp>
    </p:spTree>
    <p:extLst>
      <p:ext uri="{BB962C8B-B14F-4D97-AF65-F5344CB8AC3E}">
        <p14:creationId xmlns:p14="http://schemas.microsoft.com/office/powerpoint/2010/main" val="459968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7515"/>
          </a:xfrm>
        </p:spPr>
        <p:txBody>
          <a:bodyPr>
            <a:noAutofit/>
          </a:bodyPr>
          <a:lstStyle/>
          <a:p>
            <a:r>
              <a:rPr lang="en-US" sz="2800" dirty="0" smtClean="0"/>
              <a:t>LALP 3.17</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802640"/>
                <a:ext cx="11501120" cy="5842000"/>
              </a:xfrm>
            </p:spPr>
            <p:txBody>
              <a:bodyPr>
                <a:normAutofit lnSpcReduction="10000"/>
              </a:bodyPr>
              <a:lstStyle/>
              <a:p>
                <a:r>
                  <a:rPr lang="en-US" dirty="0" smtClean="0"/>
                  <a:t>* Identity Matrix: The notion of identity matrix closely resembles to that of multiplicative identity. In case of real numbers it is unity – 1; 5x1 = 1x5 = 5.</a:t>
                </a:r>
              </a:p>
              <a:p>
                <a:pPr marL="0" indent="0">
                  <a:buNone/>
                </a:pPr>
                <a:r>
                  <a:rPr lang="en-US" dirty="0" smtClean="0"/>
                  <a:t>In the case of matrix system, If two matrices are conformable for matrix multiplication </a:t>
                </a:r>
                <a:r>
                  <a:rPr lang="en-US" dirty="0" err="1" smtClean="0"/>
                  <a:t>andtheir</a:t>
                </a:r>
                <a:r>
                  <a:rPr lang="en-US" dirty="0" smtClean="0"/>
                  <a:t> </a:t>
                </a:r>
                <a:r>
                  <a:rPr lang="en-US" dirty="0" err="1" smtClean="0"/>
                  <a:t>poduct</a:t>
                </a:r>
                <a:r>
                  <a:rPr lang="en-US" dirty="0" smtClean="0"/>
                  <a:t> results in to any one of them then it is an identity matrix.</a:t>
                </a:r>
              </a:p>
              <a:p>
                <a:pPr marL="0" indent="0">
                  <a:buNone/>
                </a:pPr>
                <a:r>
                  <a:rPr lang="en-US" dirty="0"/>
                  <a:t> </a:t>
                </a:r>
                <a:r>
                  <a:rPr lang="en-US" dirty="0" smtClean="0"/>
                  <a:t>For the given </a:t>
                </a:r>
                <a:r>
                  <a:rPr lang="en-US" dirty="0" err="1" smtClean="0"/>
                  <a:t>matri</a:t>
                </a:r>
                <a:r>
                  <a:rPr lang="en-US" dirty="0" smtClean="0"/>
                  <a:t> A, if we have the matrix B so that AB = BA = A, then the matrix B is an identity matrix for the </a:t>
                </a:r>
                <a:r>
                  <a:rPr lang="en-US" dirty="0" err="1" smtClean="0"/>
                  <a:t>binay</a:t>
                </a:r>
                <a:r>
                  <a:rPr lang="en-US" dirty="0" smtClean="0"/>
                  <a:t> process of matrix </a:t>
                </a:r>
                <a:r>
                  <a:rPr lang="en-US" dirty="0" err="1" smtClean="0"/>
                  <a:t>multipkication</a:t>
                </a:r>
                <a:r>
                  <a:rPr lang="en-US" dirty="0" smtClean="0"/>
                  <a:t>.</a:t>
                </a:r>
              </a:p>
              <a:p>
                <a:pPr marL="0" indent="0">
                  <a:buNone/>
                </a:pPr>
                <a:r>
                  <a:rPr lang="en-US" dirty="0" smtClean="0"/>
                  <a:t>This matrix is denoted by I. We have B = I</a:t>
                </a:r>
              </a:p>
              <a:p>
                <a:pPr marL="0" indent="0">
                  <a:buNone/>
                </a:pPr>
                <a:r>
                  <a:rPr lang="en-US" dirty="0"/>
                  <a:t> </a:t>
                </a:r>
                <a:r>
                  <a:rPr lang="en-US" dirty="0" smtClean="0"/>
                  <a:t>I </a:t>
                </a:r>
                <a:r>
                  <a:rPr lang="en-US" baseline="-25000" dirty="0" smtClean="0"/>
                  <a:t>2x2</a:t>
                </a:r>
                <a:r>
                  <a:rPr lang="en-US" dirty="0" smtClean="0"/>
                  <a:t> = I</a:t>
                </a:r>
                <a:r>
                  <a:rPr lang="en-US" baseline="-25000" dirty="0" smtClean="0"/>
                  <a:t>2</a:t>
                </a:r>
                <a:r>
                  <a:rPr lang="en-US" dirty="0" smtClean="0"/>
                  <a:t>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m:rPr>
                        <m:sty m:val="p"/>
                      </m:rPr>
                      <a:rPr lang="en-US" b="0" i="0" smtClean="0">
                        <a:latin typeface="Cambria Math" panose="02040503050406030204" pitchFamily="18" charset="0"/>
                      </a:rPr>
                      <m:t>simply</m:t>
                    </m:r>
                    <m:r>
                      <a:rPr lang="en-US" b="0" i="0" smtClean="0">
                        <a:latin typeface="Cambria Math" panose="02040503050406030204" pitchFamily="18" charset="0"/>
                      </a:rPr>
                      <m:t> </m:t>
                    </m:r>
                    <m:r>
                      <m:rPr>
                        <m:sty m:val="p"/>
                      </m:rPr>
                      <a:rPr lang="en-US" b="0" i="0" smtClean="0">
                        <a:latin typeface="Cambria Math" panose="02040503050406030204" pitchFamily="18" charset="0"/>
                      </a:rPr>
                      <m:t>write</m:t>
                    </m:r>
                    <m:r>
                      <a:rPr lang="en-US" b="0" i="0" smtClean="0">
                        <a:latin typeface="Cambria Math" panose="02040503050406030204" pitchFamily="18" charset="0"/>
                      </a:rPr>
                      <m:t> </m:t>
                    </m:r>
                    <m:r>
                      <m:rPr>
                        <m:sty m:val="p"/>
                      </m:rPr>
                      <a:rPr lang="en-US" b="0" i="0" smtClean="0">
                        <a:latin typeface="Cambria Math" panose="02040503050406030204" pitchFamily="18" charset="0"/>
                      </a:rPr>
                      <m:t>this</m:t>
                    </m:r>
                    <m:r>
                      <a:rPr lang="en-US" b="0" i="0" smtClean="0">
                        <a:latin typeface="Cambria Math" panose="02040503050406030204" pitchFamily="18" charset="0"/>
                      </a:rPr>
                      <m:t> </m:t>
                    </m:r>
                    <m:r>
                      <m:rPr>
                        <m:sty m:val="p"/>
                      </m:rPr>
                      <a:rPr lang="en-US" b="0" i="0" smtClean="0">
                        <a:latin typeface="Cambria Math" panose="02040503050406030204" pitchFamily="18" charset="0"/>
                      </a:rPr>
                      <m:t>as</m:t>
                    </m:r>
                    <m:r>
                      <a:rPr lang="en-US" b="0" i="0" smtClean="0">
                        <a:latin typeface="Cambria Math" panose="02040503050406030204" pitchFamily="18" charset="0"/>
                      </a:rPr>
                      <m:t> </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0" smtClean="0">
                        <a:latin typeface="Cambria Math" panose="02040503050406030204" pitchFamily="18" charset="0"/>
                      </a:rPr>
                      <m:t> </m:t>
                    </m:r>
                    <m:r>
                      <m:rPr>
                        <m:sty m:val="p"/>
                      </m:rPr>
                      <a:rPr lang="en-US" b="0" i="0" smtClean="0">
                        <a:latin typeface="Cambria Math" panose="02040503050406030204" pitchFamily="18" charset="0"/>
                      </a:rPr>
                      <m:t>there</m:t>
                    </m:r>
                    <m:r>
                      <a:rPr lang="en-US" b="0" i="0"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no</m:t>
                    </m:r>
                    <m:r>
                      <a:rPr lang="en-US" b="0" i="0" smtClean="0">
                        <a:latin typeface="Cambria Math" panose="02040503050406030204" pitchFamily="18" charset="0"/>
                      </a:rPr>
                      <m:t> </m:t>
                    </m:r>
                    <m:r>
                      <m:rPr>
                        <m:sty m:val="p"/>
                      </m:rPr>
                      <a:rPr lang="en-US" b="0" i="0" smtClean="0">
                        <a:latin typeface="Cambria Math" panose="02040503050406030204" pitchFamily="18" charset="0"/>
                      </a:rPr>
                      <m:t>confusion</m:t>
                    </m:r>
                  </m:oMath>
                </a14:m>
                <a:r>
                  <a:rPr lang="en-US" dirty="0" smtClean="0"/>
                  <a:t>.</a:t>
                </a:r>
              </a:p>
              <a:p>
                <a:pPr marL="0" indent="0">
                  <a:buNone/>
                </a:pPr>
                <a:r>
                  <a:rPr lang="en-US" dirty="0" smtClean="0"/>
                  <a:t>I</a:t>
                </a:r>
                <a:r>
                  <a:rPr lang="en-US" baseline="-25000" dirty="0" smtClean="0"/>
                  <a:t>3x3</a:t>
                </a:r>
                <a:r>
                  <a:rPr lang="en-US" dirty="0" smtClean="0"/>
                  <a:t> = I</a:t>
                </a:r>
                <a:r>
                  <a:rPr lang="en-US" baseline="-25000" dirty="0" smtClean="0"/>
                  <a:t>3</a:t>
                </a:r>
                <a:r>
                  <a:rPr lang="en-US" dirty="0" smtClean="0"/>
                  <a:t> =</a:t>
                </a:r>
                <a14:m>
                  <m:oMath xmlns:m="http://schemas.openxmlformats.org/officeDocument/2006/math">
                    <m:d>
                      <m:dPr>
                        <m:ctrlPr>
                          <a:rPr lang="en-US" i="1" smtClean="0">
                            <a:latin typeface="Cambria Math"/>
                          </a:rPr>
                        </m:ctrlPr>
                      </m:dPr>
                      <m:e>
                        <m:m>
                          <m:mPr>
                            <m:plcHide m:val="on"/>
                            <m:mcs>
                              <m:mc>
                                <m:mcPr>
                                  <m:count m:val="3"/>
                                  <m:mcJc m:val="center"/>
                                </m:mcPr>
                              </m:mc>
                            </m:mcs>
                            <m:ctrlPr>
                              <a:rPr lang="en-US" i="1" smtClean="0">
                                <a:latin typeface="Cambria Math"/>
                              </a:rPr>
                            </m:ctrlPr>
                          </m:mPr>
                          <m:mr>
                            <m:e>
                              <m:r>
                                <a:rPr lang="en-US" i="1" smtClean="0">
                                  <a:latin typeface="Cambria Math" panose="02040503050406030204" pitchFamily="18" charset="0"/>
                                </a:rPr>
                                <m:t>1</m:t>
                              </m:r>
                            </m:e>
                            <m:e>
                              <m:r>
                                <a:rPr lang="en-US" i="1" smtClean="0">
                                  <a:latin typeface="Cambria Math" panose="02040503050406030204" pitchFamily="18" charset="0"/>
                                </a:rPr>
                                <m:t>0</m:t>
                              </m:r>
                            </m:e>
                            <m:e>
                              <m:r>
                                <a:rPr lang="en-US" i="1" smtClean="0">
                                  <a:latin typeface="Cambria Math" panose="02040503050406030204" pitchFamily="18" charset="0"/>
                                </a:rPr>
                                <m:t>0</m:t>
                              </m:r>
                            </m:e>
                          </m:mr>
                          <m:mr>
                            <m:e>
                              <m:r>
                                <a:rPr lang="en-US" i="1" smtClean="0">
                                  <a:latin typeface="Cambria Math" panose="02040503050406030204" pitchFamily="18" charset="0"/>
                                </a:rPr>
                                <m:t>0</m:t>
                              </m:r>
                            </m:e>
                            <m:e>
                              <m:r>
                                <a:rPr lang="en-US" i="1" smtClean="0">
                                  <a:latin typeface="Cambria Math" panose="02040503050406030204" pitchFamily="18" charset="0"/>
                                </a:rPr>
                                <m:t>1</m:t>
                              </m:r>
                            </m:e>
                            <m:e>
                              <m:r>
                                <a:rPr lang="en-US" i="1" smtClean="0">
                                  <a:latin typeface="Cambria Math" panose="02040503050406030204" pitchFamily="18" charset="0"/>
                                </a:rPr>
                                <m:t>0</m:t>
                              </m:r>
                            </m:e>
                          </m:mr>
                          <m:mr>
                            <m:e>
                              <m:r>
                                <a:rPr lang="en-US" i="1" smtClean="0">
                                  <a:latin typeface="Cambria Math" panose="02040503050406030204" pitchFamily="18" charset="0"/>
                                </a:rPr>
                                <m:t>0</m:t>
                              </m:r>
                            </m:e>
                            <m:e>
                              <m:r>
                                <a:rPr lang="en-US" i="1" smtClean="0">
                                  <a:latin typeface="Cambria Math" panose="02040503050406030204" pitchFamily="18" charset="0"/>
                                </a:rPr>
                                <m:t>0</m:t>
                              </m:r>
                            </m:e>
                            <m:e>
                              <m:r>
                                <a:rPr lang="en-US" i="1" smtClean="0">
                                  <a:latin typeface="Cambria Math" panose="02040503050406030204" pitchFamily="18" charset="0"/>
                                </a:rPr>
                                <m:t>1</m:t>
                              </m:r>
                            </m:e>
                          </m:mr>
                        </m:m>
                      </m:e>
                    </m:d>
                    <m:r>
                      <a:rPr lang="en-US" b="0" i="1" smtClean="0">
                        <a:latin typeface="Cambria Math" panose="02040503050406030204" pitchFamily="18" charset="0"/>
                      </a:rPr>
                      <m:t> </m:t>
                    </m:r>
                  </m:oMath>
                </a14:m>
                <a:endParaRPr lang="en-US" dirty="0" smtClean="0"/>
              </a:p>
              <a:p>
                <a:pPr marL="0" indent="0">
                  <a:buNone/>
                </a:pPr>
                <a:r>
                  <a:rPr lang="en-US" smtClean="0"/>
                  <a:t> </a:t>
                </a:r>
                <a:r>
                  <a:rPr lang="en-US" baseline="-25000" smtClean="0"/>
                  <a:t> </a:t>
                </a:r>
                <a:r>
                  <a:rPr lang="en-US" smtClean="0"/>
                  <a:t>A I</a:t>
                </a:r>
                <a:r>
                  <a:rPr lang="en-US" baseline="-25000" smtClean="0"/>
                  <a:t> </a:t>
                </a:r>
                <a:r>
                  <a:rPr lang="en-US" smtClean="0"/>
                  <a:t> = I A = A </a:t>
                </a:r>
                <a:endParaRPr lang="en-US" baseline="-25000" dirty="0" smtClean="0"/>
              </a:p>
              <a:p>
                <a:pPr marL="0" indent="0">
                  <a:buNone/>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802640"/>
                <a:ext cx="11501120" cy="5842000"/>
              </a:xfrm>
              <a:blipFill>
                <a:blip r:embed="rId2"/>
                <a:stretch>
                  <a:fillRect l="-1060" t="-24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68</a:t>
            </a:fld>
            <a:endParaRPr lang="en-US"/>
          </a:p>
        </p:txBody>
      </p:sp>
    </p:spTree>
    <p:extLst>
      <p:ext uri="{BB962C8B-B14F-4D97-AF65-F5344CB8AC3E}">
        <p14:creationId xmlns:p14="http://schemas.microsoft.com/office/powerpoint/2010/main" val="3305128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66395"/>
          </a:xfrm>
        </p:spPr>
        <p:txBody>
          <a:bodyPr>
            <a:noAutofit/>
          </a:bodyPr>
          <a:lstStyle/>
          <a:p>
            <a:r>
              <a:rPr lang="en-US" sz="2400" dirty="0" smtClean="0"/>
              <a:t>LALP 3.18</a:t>
            </a:r>
            <a:endParaRPr lang="en-US" sz="2400" dirty="0"/>
          </a:p>
        </p:txBody>
      </p:sp>
      <p:sp>
        <p:nvSpPr>
          <p:cNvPr id="3" name="Content Placeholder 2"/>
          <p:cNvSpPr>
            <a:spLocks noGrp="1"/>
          </p:cNvSpPr>
          <p:nvPr>
            <p:ph idx="1"/>
          </p:nvPr>
        </p:nvSpPr>
        <p:spPr>
          <a:xfrm>
            <a:off x="355600" y="548322"/>
            <a:ext cx="11480800" cy="5781040"/>
          </a:xfrm>
        </p:spPr>
        <p:txBody>
          <a:bodyPr/>
          <a:lstStyle/>
          <a:p>
            <a:r>
              <a:rPr lang="en-US" b="1" dirty="0" smtClean="0"/>
              <a:t>Determinant of a square matrix</a:t>
            </a:r>
            <a:r>
              <a:rPr lang="en-US" dirty="0" smtClean="0"/>
              <a:t>: We know that a matrix is an arrangement or it is a presentation of common values of two different variables.</a:t>
            </a:r>
          </a:p>
          <a:p>
            <a:r>
              <a:rPr lang="en-US" dirty="0" smtClean="0"/>
              <a:t>               students</a:t>
            </a:r>
            <a:endParaRPr lang="en-US" dirty="0"/>
          </a:p>
          <a:p>
            <a:r>
              <a:rPr lang="en-US" dirty="0" smtClean="0"/>
              <a:t>              a        b</a:t>
            </a:r>
          </a:p>
          <a:p>
            <a:r>
              <a:rPr lang="en-US" dirty="0" smtClean="0"/>
              <a:t>Marks                  Now, one can meaningfully read each entry. There can be      </a:t>
            </a:r>
          </a:p>
          <a:p>
            <a:r>
              <a:rPr lang="en-US" dirty="0"/>
              <a:t> </a:t>
            </a:r>
            <a:r>
              <a:rPr lang="en-US" dirty="0" smtClean="0"/>
              <a:t>                            different values to rows and columns.</a:t>
            </a:r>
          </a:p>
          <a:p>
            <a:r>
              <a:rPr lang="en-US" dirty="0" smtClean="0"/>
              <a:t>Test 1     5      9</a:t>
            </a:r>
          </a:p>
          <a:p>
            <a:r>
              <a:rPr lang="en-US" dirty="0" smtClean="0"/>
              <a:t>Test 2     6      4    If write these entries in the form of a determinant then</a:t>
            </a:r>
          </a:p>
          <a:p>
            <a:r>
              <a:rPr lang="en-US" dirty="0" smtClean="0"/>
              <a:t>We have the notion of determinant. A determinant stands for a real value in the case of different order. [ Only square form]</a:t>
            </a:r>
          </a:p>
          <a:p>
            <a:r>
              <a:rPr lang="en-US" dirty="0" smtClean="0"/>
              <a:t>It shows a real value and it has meaningful different value.</a:t>
            </a:r>
          </a:p>
          <a:p>
            <a:endParaRPr lang="en-US" dirty="0"/>
          </a:p>
        </p:txBody>
      </p:sp>
      <p:sp>
        <p:nvSpPr>
          <p:cNvPr id="4" name="Left Bracket 3"/>
          <p:cNvSpPr/>
          <p:nvPr/>
        </p:nvSpPr>
        <p:spPr>
          <a:xfrm>
            <a:off x="1737360" y="3037840"/>
            <a:ext cx="45719" cy="4571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p:cNvSpPr/>
          <p:nvPr/>
        </p:nvSpPr>
        <p:spPr>
          <a:xfrm>
            <a:off x="2357120" y="3393440"/>
            <a:ext cx="45719" cy="4571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a:off x="1737359" y="3037839"/>
            <a:ext cx="45719" cy="9042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p:cNvSpPr/>
          <p:nvPr/>
        </p:nvSpPr>
        <p:spPr>
          <a:xfrm>
            <a:off x="2600960" y="3098800"/>
            <a:ext cx="243840" cy="84328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E7DE1435-65CC-43DB-90FE-CEFBCA305A4E}" type="slidenum">
              <a:rPr lang="en-US" smtClean="0"/>
              <a:t>69</a:t>
            </a:fld>
            <a:endParaRPr lang="en-US"/>
          </a:p>
        </p:txBody>
      </p:sp>
    </p:spTree>
    <p:extLst>
      <p:ext uri="{BB962C8B-B14F-4D97-AF65-F5344CB8AC3E}">
        <p14:creationId xmlns:p14="http://schemas.microsoft.com/office/powerpoint/2010/main" val="3128000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7995"/>
          </a:xfrm>
        </p:spPr>
        <p:txBody>
          <a:bodyPr>
            <a:noAutofit/>
          </a:bodyPr>
          <a:lstStyle/>
          <a:p>
            <a:r>
              <a:rPr lang="en-US" sz="2800" dirty="0" smtClean="0"/>
              <a:t>LALP -6</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480" y="731520"/>
                <a:ext cx="11511280" cy="5801360"/>
              </a:xfrm>
            </p:spPr>
            <p:txBody>
              <a:bodyPr>
                <a:normAutofit fontScale="85000" lnSpcReduction="20000"/>
              </a:bodyPr>
              <a:lstStyle/>
              <a:p>
                <a:r>
                  <a:rPr lang="en-US" dirty="0" smtClean="0"/>
                  <a:t>               z</a:t>
                </a:r>
              </a:p>
              <a:p>
                <a:endParaRPr lang="en-US" dirty="0" smtClean="0"/>
              </a:p>
              <a:p>
                <a:r>
                  <a:rPr lang="en-US" dirty="0"/>
                  <a:t> </a:t>
                </a:r>
                <a:r>
                  <a:rPr lang="en-US" dirty="0" smtClean="0"/>
                  <a:t>                                   P(</a:t>
                </a:r>
                <a:r>
                  <a:rPr lang="en-US" dirty="0" err="1" smtClean="0"/>
                  <a:t>x,y,z</a:t>
                </a:r>
                <a:r>
                  <a:rPr lang="en-US" dirty="0" smtClean="0"/>
                  <a:t>)</a:t>
                </a:r>
                <a:endParaRPr lang="en-US" dirty="0"/>
              </a:p>
              <a:p>
                <a:pPr algn="r"/>
                <a:r>
                  <a:rPr lang="en-US" dirty="0" smtClean="0"/>
                  <a:t>  </a:t>
                </a:r>
              </a:p>
              <a:p>
                <a:r>
                  <a:rPr lang="en-US" dirty="0" smtClean="0"/>
                  <a:t>             o                   </a:t>
                </a:r>
                <a:r>
                  <a:rPr lang="en-US" dirty="0"/>
                  <a:t>R</a:t>
                </a:r>
                <a:r>
                  <a:rPr lang="en-US" baseline="30000" dirty="0"/>
                  <a:t>3 </a:t>
                </a:r>
                <a:r>
                  <a:rPr lang="en-US" dirty="0"/>
                  <a:t> = { (</a:t>
                </a:r>
                <a:r>
                  <a:rPr lang="en-US" dirty="0" err="1"/>
                  <a:t>x,y</a:t>
                </a:r>
                <a:r>
                  <a:rPr lang="en-US" dirty="0"/>
                  <a:t>, z) | x and y, and z are real numbers. } = three dimensional space</a:t>
                </a:r>
              </a:p>
              <a:p>
                <a:r>
                  <a:rPr lang="en-US" dirty="0" smtClean="0"/>
                  <a:t>                                                     a =(x, y , z) vector OP,, </a:t>
                </a:r>
              </a:p>
              <a:p>
                <a:r>
                  <a:rPr lang="en-US" dirty="0"/>
                  <a:t> </a:t>
                </a:r>
                <a:r>
                  <a:rPr lang="en-US" dirty="0" smtClean="0"/>
                  <a:t>                                                    magnitude of vector OP =</a:t>
                </a:r>
                <a:r>
                  <a:rPr lang="en-US" dirty="0"/>
                  <a:t> |a|=</a:t>
                </a:r>
                <a14:m>
                  <m:oMath xmlns:m="http://schemas.openxmlformats.org/officeDocument/2006/math">
                    <m:rad>
                      <m:radPr>
                        <m:degHide m:val="on"/>
                        <m:ctrlPr>
                          <a:rPr lang="en-US" i="1">
                            <a:latin typeface="Cambria Math"/>
                          </a:rPr>
                        </m:ctrlPr>
                      </m:radPr>
                      <m:deg/>
                      <m:e>
                        <m:sSup>
                          <m:sSupPr>
                            <m:ctrlPr>
                              <a:rPr lang="en-US" i="1">
                                <a:latin typeface="Cambria Math"/>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𝑧</m:t>
                            </m:r>
                          </m:e>
                          <m:sup>
                            <m:r>
                              <a:rPr lang="en-US" i="1">
                                <a:latin typeface="Cambria Math" panose="02040503050406030204" pitchFamily="18" charset="0"/>
                              </a:rPr>
                              <m:t>2</m:t>
                            </m:r>
                          </m:sup>
                        </m:sSup>
                      </m:e>
                    </m:rad>
                  </m:oMath>
                </a14:m>
                <a:endParaRPr lang="en-US" dirty="0" smtClean="0"/>
              </a:p>
              <a:p>
                <a:r>
                  <a:rPr lang="en-US" dirty="0" smtClean="0"/>
                  <a:t>X                                            y</a:t>
                </a:r>
              </a:p>
              <a:p>
                <a:r>
                  <a:rPr lang="en-US" dirty="0"/>
                  <a:t>(1, 0, 0) denoted as </a:t>
                </a:r>
                <a:r>
                  <a:rPr lang="en-US" b="1" dirty="0" err="1"/>
                  <a:t>i</a:t>
                </a:r>
                <a:r>
                  <a:rPr lang="en-US" b="1" dirty="0"/>
                  <a:t> so |</a:t>
                </a:r>
                <a:r>
                  <a:rPr lang="en-US" b="1" dirty="0" err="1"/>
                  <a:t>i</a:t>
                </a:r>
                <a:r>
                  <a:rPr lang="en-US" b="1" dirty="0"/>
                  <a:t>| =1 unit vector in the direction of x- axis</a:t>
                </a:r>
              </a:p>
              <a:p>
                <a:r>
                  <a:rPr lang="en-US" dirty="0"/>
                  <a:t>(0, 1, 0) denoted as </a:t>
                </a:r>
                <a:r>
                  <a:rPr lang="en-US" b="1" dirty="0"/>
                  <a:t>j so |j| =1 unit vector in the direction of y- axis</a:t>
                </a:r>
              </a:p>
              <a:p>
                <a:r>
                  <a:rPr lang="en-US" dirty="0"/>
                  <a:t>(0, 0, 1) denoted as </a:t>
                </a:r>
                <a:r>
                  <a:rPr lang="en-US" b="1" dirty="0"/>
                  <a:t>k so |k| =1 unit vector in the direction of z- axis</a:t>
                </a:r>
              </a:p>
              <a:p>
                <a:endParaRPr lang="en-US" dirty="0" smtClean="0"/>
              </a:p>
              <a:p>
                <a:endParaRPr lang="en-US" dirty="0"/>
              </a:p>
              <a:p>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480" y="731520"/>
                <a:ext cx="11511280" cy="5801360"/>
              </a:xfrm>
              <a:blipFill>
                <a:blip r:embed="rId2"/>
                <a:stretch>
                  <a:fillRect l="-742" t="-2416"/>
                </a:stretch>
              </a:blipFill>
            </p:spPr>
            <p:txBody>
              <a:bodyPr/>
              <a:lstStyle/>
              <a:p>
                <a:r>
                  <a:rPr lang="en-US">
                    <a:noFill/>
                  </a:rPr>
                  <a:t> </a:t>
                </a:r>
              </a:p>
            </p:txBody>
          </p:sp>
        </mc:Fallback>
      </mc:AlternateContent>
      <p:cxnSp>
        <p:nvCxnSpPr>
          <p:cNvPr id="5" name="Straight Arrow Connector 4"/>
          <p:cNvCxnSpPr/>
          <p:nvPr/>
        </p:nvCxnSpPr>
        <p:spPr>
          <a:xfrm>
            <a:off x="1727200" y="1859280"/>
            <a:ext cx="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645920" y="2062480"/>
            <a:ext cx="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920240" y="1178560"/>
            <a:ext cx="0" cy="1727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06400" y="2905760"/>
            <a:ext cx="1513840" cy="11988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920240" y="2905760"/>
            <a:ext cx="2001520" cy="1117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920240" y="1778000"/>
            <a:ext cx="1564640" cy="1127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7</a:t>
            </a:fld>
            <a:endParaRPr lang="en-US"/>
          </a:p>
        </p:txBody>
      </p:sp>
    </p:spTree>
    <p:extLst>
      <p:ext uri="{BB962C8B-B14F-4D97-AF65-F5344CB8AC3E}">
        <p14:creationId xmlns:p14="http://schemas.microsoft.com/office/powerpoint/2010/main" val="23190649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86715"/>
          </a:xfrm>
        </p:spPr>
        <p:txBody>
          <a:bodyPr>
            <a:noAutofit/>
          </a:bodyPr>
          <a:lstStyle/>
          <a:p>
            <a:r>
              <a:rPr lang="en-US" sz="2400" dirty="0" smtClean="0"/>
              <a:t>LALP 3.19</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8000" y="660400"/>
                <a:ext cx="11419840" cy="5892800"/>
              </a:xfrm>
            </p:spPr>
            <p:txBody>
              <a:bodyPr/>
              <a:lstStyle/>
              <a:p>
                <a:r>
                  <a:rPr lang="en-US" dirty="0" smtClean="0"/>
                  <a:t>D1 = </a:t>
                </a:r>
                <a14:m>
                  <m:oMath xmlns:m="http://schemas.openxmlformats.org/officeDocument/2006/math">
                    <m:d>
                      <m:dPr>
                        <m:begChr m:val="⌊"/>
                        <m:endChr m:val="⌋"/>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−3</m:t>
                              </m:r>
                            </m:e>
                            <m:e>
                              <m:r>
                                <a:rPr lang="en-US" b="0" i="1" smtClean="0">
                                  <a:latin typeface="Cambria Math" panose="02040503050406030204" pitchFamily="18" charset="0"/>
                                </a:rPr>
                                <m:t>8</m:t>
                              </m:r>
                            </m:e>
                          </m:mr>
                        </m:m>
                      </m:e>
                    </m:d>
                    <m:r>
                      <a:rPr lang="en-US" b="0" i="1" smtClean="0">
                        <a:latin typeface="Cambria Math" panose="02040503050406030204" pitchFamily="18" charset="0"/>
                      </a:rPr>
                      <m:t> ,   </m:t>
                    </m:r>
                    <m:r>
                      <a:rPr lang="en-US" b="0" i="1" smtClean="0">
                        <a:latin typeface="Cambria Math" panose="02040503050406030204" pitchFamily="18" charset="0"/>
                      </a:rPr>
                      <m:t>𝐷</m:t>
                    </m:r>
                    <m:r>
                      <a:rPr lang="en-US" b="0" i="1" smtClean="0">
                        <a:latin typeface="Cambria Math" panose="02040503050406030204" pitchFamily="18" charset="0"/>
                      </a:rPr>
                      <m:t>2= </m:t>
                    </m:r>
                    <m:d>
                      <m:dPr>
                        <m:begChr m:val="⌊"/>
                        <m:endChr m:val="⌋"/>
                        <m:ctrlPr>
                          <a:rPr lang="en-US" b="0" i="1" smtClean="0">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8</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5</m:t>
                              </m:r>
                            </m:e>
                            <m:e>
                              <m:r>
                                <a:rPr lang="en-US" b="0" i="1" smtClean="0">
                                  <a:latin typeface="Cambria Math" panose="02040503050406030204" pitchFamily="18" charset="0"/>
                                </a:rPr>
                                <m:t>12</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
                      </m:e>
                    </m:d>
                  </m:oMath>
                </a14:m>
                <a:r>
                  <a:rPr lang="en-US" dirty="0" smtClean="0"/>
                  <a:t> , D1 = (2).(8) – (1)(-3) = 19</a:t>
                </a:r>
              </a:p>
              <a:p>
                <a:r>
                  <a:rPr lang="en-US" dirty="0" smtClean="0"/>
                  <a:t>In the same way D2  = 4. </a:t>
                </a: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5</m:t>
                              </m:r>
                            </m:e>
                            <m:e>
                              <m:r>
                                <a:rPr lang="en-US" i="1">
                                  <a:latin typeface="Cambria Math" panose="02040503050406030204" pitchFamily="18" charset="0"/>
                                </a:rPr>
                                <m:t>1</m:t>
                              </m:r>
                              <m:r>
                                <a:rPr lang="en-US" b="0" i="1" smtClean="0">
                                  <a:latin typeface="Cambria Math" panose="02040503050406030204" pitchFamily="18" charset="0"/>
                                </a:rPr>
                                <m:t>2</m:t>
                              </m:r>
                            </m:e>
                          </m:mr>
                          <m:mr>
                            <m:e>
                              <m:r>
                                <a:rPr lang="en-US" b="0" i="1" smtClean="0">
                                  <a:latin typeface="Cambria Math" panose="02040503050406030204" pitchFamily="18" charset="0"/>
                                </a:rPr>
                                <m:t>2</m:t>
                              </m:r>
                            </m:e>
                            <m:e>
                              <m:r>
                                <a:rPr lang="en-US" b="0" i="1" smtClean="0">
                                  <a:latin typeface="Cambria Math" panose="02040503050406030204" pitchFamily="18" charset="0"/>
                                </a:rPr>
                                <m:t>3</m:t>
                              </m:r>
                            </m:e>
                          </m:mr>
                        </m:m>
                      </m:e>
                    </m:d>
                    <m:r>
                      <a:rPr lang="en-US" i="1">
                        <a:latin typeface="Cambria Math" panose="02040503050406030204" pitchFamily="18" charset="0"/>
                      </a:rPr>
                      <m:t> </m:t>
                    </m:r>
                  </m:oMath>
                </a14:m>
                <a:r>
                  <a:rPr lang="en-US" dirty="0" smtClean="0"/>
                  <a:t>+ (-8) </a:t>
                </a: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0</m:t>
                              </m:r>
                            </m:e>
                            <m:e>
                              <m:r>
                                <a:rPr lang="en-US" i="1">
                                  <a:latin typeface="Cambria Math" panose="02040503050406030204" pitchFamily="18" charset="0"/>
                                </a:rPr>
                                <m:t>1</m:t>
                              </m:r>
                              <m:r>
                                <a:rPr lang="en-US" b="0" i="1" smtClean="0">
                                  <a:latin typeface="Cambria Math" panose="02040503050406030204" pitchFamily="18" charset="0"/>
                                </a:rPr>
                                <m:t>2</m:t>
                              </m:r>
                            </m:e>
                          </m:mr>
                          <m:mr>
                            <m:e>
                              <m:r>
                                <a:rPr lang="en-US" b="0" i="1" smtClean="0">
                                  <a:latin typeface="Cambria Math" panose="02040503050406030204" pitchFamily="18" charset="0"/>
                                </a:rPr>
                                <m:t>1</m:t>
                              </m:r>
                            </m:e>
                            <m:e>
                              <m:r>
                                <a:rPr lang="en-US" b="0" i="1" smtClean="0">
                                  <a:latin typeface="Cambria Math" panose="02040503050406030204" pitchFamily="18" charset="0"/>
                                </a:rPr>
                                <m:t>3</m:t>
                              </m:r>
                            </m:e>
                          </m:mr>
                        </m:m>
                      </m:e>
                    </m:d>
                    <m:r>
                      <a:rPr lang="en-US" i="1">
                        <a:latin typeface="Cambria Math" panose="02040503050406030204" pitchFamily="18" charset="0"/>
                      </a:rPr>
                      <m:t> </m:t>
                    </m:r>
                  </m:oMath>
                </a14:m>
                <a:r>
                  <a:rPr lang="en-US" dirty="0" smtClean="0"/>
                  <a:t>+ (1) </a:t>
                </a: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5</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mr>
                        </m:m>
                      </m:e>
                    </m:d>
                    <m:r>
                      <a:rPr lang="en-US" i="1">
                        <a:latin typeface="Cambria Math" panose="02040503050406030204" pitchFamily="18" charset="0"/>
                      </a:rPr>
                      <m:t> </m:t>
                    </m:r>
                  </m:oMath>
                </a14:m>
                <a:endParaRPr lang="en-US" dirty="0" smtClean="0"/>
              </a:p>
              <a:p>
                <a:r>
                  <a:rPr lang="en-US" dirty="0"/>
                  <a:t> </a:t>
                </a:r>
                <a:r>
                  <a:rPr lang="en-US" dirty="0" smtClean="0"/>
                  <a:t>                                     = 4. -9 + (-8) (-12) + 1 (-5) = 55</a:t>
                </a:r>
              </a:p>
              <a:p>
                <a:r>
                  <a:rPr lang="en-US" dirty="0" smtClean="0"/>
                  <a:t>There are some properties associated with determinants. These properties are useful in finding the value of a determinant, We will mention some on the proper time.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8000" y="660400"/>
                <a:ext cx="11419840" cy="5892800"/>
              </a:xfrm>
              <a:blipFill>
                <a:blip r:embed="rId2"/>
                <a:stretch>
                  <a:fillRect l="-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70</a:t>
            </a:fld>
            <a:endParaRPr lang="en-US"/>
          </a:p>
        </p:txBody>
      </p:sp>
    </p:spTree>
    <p:extLst>
      <p:ext uri="{BB962C8B-B14F-4D97-AF65-F5344CB8AC3E}">
        <p14:creationId xmlns:p14="http://schemas.microsoft.com/office/powerpoint/2010/main" val="952308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17195"/>
          </a:xfrm>
        </p:spPr>
        <p:txBody>
          <a:bodyPr>
            <a:noAutofit/>
          </a:bodyPr>
          <a:lstStyle/>
          <a:p>
            <a:r>
              <a:rPr lang="en-US" sz="2800" dirty="0" smtClean="0"/>
              <a:t>LALP 3.20</a:t>
            </a:r>
            <a:endParaRPr lang="en-US" sz="2800" dirty="0"/>
          </a:p>
        </p:txBody>
      </p:sp>
      <p:sp>
        <p:nvSpPr>
          <p:cNvPr id="3" name="Content Placeholder 2"/>
          <p:cNvSpPr>
            <a:spLocks noGrp="1"/>
          </p:cNvSpPr>
          <p:nvPr>
            <p:ph idx="1"/>
          </p:nvPr>
        </p:nvSpPr>
        <p:spPr>
          <a:xfrm>
            <a:off x="172720" y="985520"/>
            <a:ext cx="11181080" cy="5659120"/>
          </a:xfrm>
        </p:spPr>
        <p:txBody>
          <a:bodyPr/>
          <a:lstStyle/>
          <a:p>
            <a:r>
              <a:rPr lang="en-US" b="1" dirty="0" smtClean="0"/>
              <a:t>Inverse of a given matrix: As set of all square matrices on the given field of real numbers generate a vectors space with two binary operations + and ‘ . ‘, we must have a multiplicative inverse to each non-singular matrix.</a:t>
            </a:r>
          </a:p>
          <a:p>
            <a:r>
              <a:rPr lang="en-US" b="1" dirty="0" smtClean="0"/>
              <a:t>For a given matrix A if we another matrix B so </a:t>
            </a:r>
            <a:r>
              <a:rPr lang="en-US" b="1" dirty="0" err="1" smtClean="0"/>
              <a:t>thar</a:t>
            </a:r>
            <a:r>
              <a:rPr lang="en-US" b="1" dirty="0" smtClean="0"/>
              <a:t>  the product </a:t>
            </a:r>
          </a:p>
          <a:p>
            <a:r>
              <a:rPr lang="en-US" b="1" dirty="0" smtClean="0"/>
              <a:t>AB =BA = I = identity matrix, then the matrix B is called the inverse of the given matrix A; it denoted = A</a:t>
            </a:r>
            <a:r>
              <a:rPr lang="en-US" b="1" baseline="30000" dirty="0" smtClean="0"/>
              <a:t>-1</a:t>
            </a:r>
            <a:r>
              <a:rPr lang="en-US" b="1" dirty="0" smtClean="0"/>
              <a:t> </a:t>
            </a:r>
          </a:p>
          <a:p>
            <a:r>
              <a:rPr lang="en-US" b="1" dirty="0" smtClean="0"/>
              <a:t>In fact A and B are inverses of each other. A = B</a:t>
            </a:r>
            <a:r>
              <a:rPr lang="en-US" b="1" baseline="30000" dirty="0" smtClean="0"/>
              <a:t>-1 </a:t>
            </a:r>
            <a:r>
              <a:rPr lang="en-US" b="1" dirty="0" smtClean="0"/>
              <a:t> and B =</a:t>
            </a:r>
            <a:r>
              <a:rPr lang="en-US" b="1" dirty="0"/>
              <a:t> A</a:t>
            </a:r>
            <a:r>
              <a:rPr lang="en-US" b="1" baseline="30000" dirty="0"/>
              <a:t>-1</a:t>
            </a:r>
            <a:r>
              <a:rPr lang="en-US" b="1" dirty="0"/>
              <a:t> </a:t>
            </a:r>
            <a:endParaRPr lang="en-US" b="1" dirty="0" smtClean="0"/>
          </a:p>
          <a:p>
            <a:r>
              <a:rPr lang="en-US" b="1" dirty="0" err="1" smtClean="0"/>
              <a:t>i.e</a:t>
            </a:r>
            <a:r>
              <a:rPr lang="en-US" b="1" dirty="0" smtClean="0"/>
              <a:t> A</a:t>
            </a:r>
            <a:r>
              <a:rPr lang="en-US" b="1" dirty="0"/>
              <a:t> A</a:t>
            </a:r>
            <a:r>
              <a:rPr lang="en-US" b="1" baseline="30000" dirty="0"/>
              <a:t>-1</a:t>
            </a:r>
            <a:r>
              <a:rPr lang="en-US" b="1" dirty="0"/>
              <a:t> </a:t>
            </a:r>
            <a:r>
              <a:rPr lang="en-US" b="1" dirty="0" smtClean="0"/>
              <a:t> = </a:t>
            </a:r>
            <a:r>
              <a:rPr lang="en-US" b="1" dirty="0"/>
              <a:t>A</a:t>
            </a:r>
            <a:r>
              <a:rPr lang="en-US" b="1" baseline="30000" dirty="0"/>
              <a:t>-1</a:t>
            </a:r>
            <a:r>
              <a:rPr lang="en-US" b="1" dirty="0"/>
              <a:t> </a:t>
            </a:r>
            <a:r>
              <a:rPr lang="en-US" b="1" dirty="0" smtClean="0"/>
              <a:t>A = I identity </a:t>
            </a:r>
            <a:r>
              <a:rPr lang="en-US" b="1" dirty="0" err="1" smtClean="0"/>
              <a:t>matix</a:t>
            </a:r>
            <a:r>
              <a:rPr lang="en-US" b="1" dirty="0" smtClean="0"/>
              <a:t>.</a:t>
            </a:r>
          </a:p>
          <a:p>
            <a:r>
              <a:rPr lang="en-US" b="1" dirty="0" smtClean="0"/>
              <a:t>We have given conditions ; A must be a square matrix and it must be non-singular. A given non-singular matrix can possess inverse.</a:t>
            </a:r>
            <a:endParaRPr lang="en-US" b="1" dirty="0"/>
          </a:p>
        </p:txBody>
      </p:sp>
      <p:sp>
        <p:nvSpPr>
          <p:cNvPr id="4" name="Slide Number Placeholder 3"/>
          <p:cNvSpPr>
            <a:spLocks noGrp="1"/>
          </p:cNvSpPr>
          <p:nvPr>
            <p:ph type="sldNum" sz="quarter" idx="12"/>
          </p:nvPr>
        </p:nvSpPr>
        <p:spPr/>
        <p:txBody>
          <a:bodyPr/>
          <a:lstStyle/>
          <a:p>
            <a:fld id="{E7DE1435-65CC-43DB-90FE-CEFBCA305A4E}" type="slidenum">
              <a:rPr lang="en-US" smtClean="0"/>
              <a:t>71</a:t>
            </a:fld>
            <a:endParaRPr lang="en-US"/>
          </a:p>
        </p:txBody>
      </p:sp>
    </p:spTree>
    <p:extLst>
      <p:ext uri="{BB962C8B-B14F-4D97-AF65-F5344CB8AC3E}">
        <p14:creationId xmlns:p14="http://schemas.microsoft.com/office/powerpoint/2010/main" val="2168459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56235"/>
          </a:xfrm>
        </p:spPr>
        <p:txBody>
          <a:bodyPr>
            <a:noAutofit/>
          </a:bodyPr>
          <a:lstStyle/>
          <a:p>
            <a:r>
              <a:rPr lang="en-US" sz="2400" dirty="0" smtClean="0"/>
              <a:t>LALP 3.21</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802640"/>
                <a:ext cx="11430000" cy="5842000"/>
              </a:xfrm>
            </p:spPr>
            <p:txBody>
              <a:bodyPr/>
              <a:lstStyle/>
              <a:p>
                <a:r>
                  <a:rPr lang="en-US" dirty="0" smtClean="0"/>
                  <a:t>Non-Singular Matrix: A matrix A is non singular if its determinant value is non zero.</a:t>
                </a:r>
              </a:p>
              <a:p>
                <a:r>
                  <a:rPr lang="en-US" dirty="0"/>
                  <a:t>A</a:t>
                </a:r>
                <a:r>
                  <a:rPr lang="en-US" dirty="0" smtClean="0"/>
                  <a:t>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4</m:t>
                              </m:r>
                            </m:e>
                          </m:mr>
                          <m:mr>
                            <m:e>
                              <m:r>
                                <a:rPr lang="en-US" b="0" i="1" smtClean="0">
                                  <a:latin typeface="Cambria Math" panose="02040503050406030204" pitchFamily="18" charset="0"/>
                                </a:rPr>
                                <m:t>−1</m:t>
                              </m:r>
                            </m:e>
                            <m:e>
                              <m:r>
                                <a:rPr lang="en-US" b="0" i="1" smtClean="0">
                                  <a:latin typeface="Cambria Math" panose="02040503050406030204" pitchFamily="18" charset="0"/>
                                </a:rPr>
                                <m:t>6</m:t>
                              </m:r>
                            </m:e>
                          </m:mr>
                        </m:m>
                      </m:e>
                    </m:d>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𝑠𝑞𝑢𝑎𝑟𝑒</m:t>
                    </m:r>
                    <m:r>
                      <a:rPr lang="en-US" b="0" i="1" smtClean="0">
                        <a:latin typeface="Cambria Math" panose="02040503050406030204" pitchFamily="18" charset="0"/>
                      </a:rPr>
                      <m:t> </m:t>
                    </m:r>
                    <m:r>
                      <a:rPr lang="en-US" b="0" i="1" smtClean="0">
                        <a:latin typeface="Cambria Math" panose="02040503050406030204" pitchFamily="18" charset="0"/>
                      </a:rPr>
                      <m:t>𝑚𝑎𝑡𝑟𝑖𝑥</m:t>
                    </m:r>
                    <m:r>
                      <a:rPr lang="en-US" b="0" i="1" smtClean="0">
                        <a:latin typeface="Cambria Math" panose="02040503050406030204" pitchFamily="18" charset="0"/>
                      </a:rPr>
                      <m:t> </m:t>
                    </m:r>
                    <m:r>
                      <a:rPr lang="en-US" b="0" i="1" smtClean="0">
                        <a:latin typeface="Cambria Math" panose="02040503050406030204" pitchFamily="18" charset="0"/>
                      </a:rPr>
                      <m:t>𝑡h𝑒𝑛</m:t>
                    </m:r>
                    <m:r>
                      <a:rPr lang="en-US" b="0" i="1" smtClean="0">
                        <a:latin typeface="Cambria Math" panose="02040503050406030204" pitchFamily="18" charset="0"/>
                      </a:rPr>
                      <m:t> </m:t>
                    </m:r>
                    <m:r>
                      <a:rPr lang="en-US" b="0" i="1" smtClean="0">
                        <a:latin typeface="Cambria Math" panose="02040503050406030204" pitchFamily="18" charset="0"/>
                      </a:rPr>
                      <m:t>𝑖𝑡𝑠</m:t>
                    </m:r>
                    <m:r>
                      <a:rPr lang="en-US" b="0" i="1" smtClean="0">
                        <a:latin typeface="Cambria Math" panose="02040503050406030204" pitchFamily="18" charset="0"/>
                      </a:rPr>
                      <m:t> </m:t>
                    </m:r>
                    <m:r>
                      <a:rPr lang="en-US" b="0" i="1" smtClean="0">
                        <a:latin typeface="Cambria Math" panose="02040503050406030204" pitchFamily="18" charset="0"/>
                      </a:rPr>
                      <m:t>𝑑𝑒𝑡𝑒𝑟𝑚𝑖𝑛𝑎𝑛𝑡</m:t>
                    </m:r>
                    <m:r>
                      <a:rPr lang="en-US" b="0" i="1" smtClean="0">
                        <a:latin typeface="Cambria Math" panose="02040503050406030204" pitchFamily="18" charset="0"/>
                      </a:rPr>
                      <m:t> </m:t>
                    </m:r>
                    <m:r>
                      <a:rPr lang="en-US" b="0" i="1" smtClean="0">
                        <a:latin typeface="Cambria Math" panose="02040503050406030204" pitchFamily="18" charset="0"/>
                      </a:rPr>
                      <m:t>𝑑𝑒𝑛𝑜𝑡𝑒𝑑</m:t>
                    </m:r>
                    <m:r>
                      <a:rPr lang="en-US" b="0" i="1" smtClean="0">
                        <a:latin typeface="Cambria Math" panose="02040503050406030204" pitchFamily="18" charset="0"/>
                      </a:rPr>
                      <m:t> </m:t>
                    </m:r>
                  </m:oMath>
                </a14:m>
                <a:r>
                  <a:rPr lang="en-US" dirty="0" smtClean="0"/>
                  <a:t>as |A| is </a:t>
                </a:r>
                <a14:m>
                  <m:oMath xmlns:m="http://schemas.openxmlformats.org/officeDocument/2006/math">
                    <m:d>
                      <m:dPr>
                        <m:begChr m:val="⌊"/>
                        <m:endChr m:val="⌋"/>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4</m:t>
                              </m:r>
                            </m:e>
                          </m:mr>
                          <m:mr>
                            <m:e>
                              <m:r>
                                <a:rPr lang="en-US" b="0" i="1" smtClean="0">
                                  <a:latin typeface="Cambria Math" panose="02040503050406030204" pitchFamily="18" charset="0"/>
                                </a:rPr>
                                <m:t>−1</m:t>
                              </m:r>
                            </m:e>
                            <m:e>
                              <m:r>
                                <a:rPr lang="en-US" b="0" i="1" smtClean="0">
                                  <a:latin typeface="Cambria Math" panose="02040503050406030204" pitchFamily="18" charset="0"/>
                                </a:rPr>
                                <m:t>6</m:t>
                              </m:r>
                            </m:e>
                          </m:mr>
                        </m:m>
                      </m:e>
                    </m:d>
                  </m:oMath>
                </a14:m>
                <a:r>
                  <a:rPr lang="en-US" dirty="0" smtClean="0"/>
                  <a:t> = 12 – (4) (-1) = 16 ≠ 0 and so the given matrix A is a non singular matrix.</a:t>
                </a:r>
              </a:p>
              <a:p>
                <a:r>
                  <a:rPr lang="en-US" dirty="0" smtClean="0"/>
                  <a:t> </a:t>
                </a:r>
                <a:r>
                  <a:rPr lang="en-US" dirty="0" err="1" smtClean="0"/>
                  <a:t>Matrx</a:t>
                </a:r>
                <a:r>
                  <a:rPr lang="en-US" dirty="0" smtClean="0"/>
                  <a:t> B =</a:t>
                </a:r>
                <a14:m>
                  <m:oMath xmlns:m="http://schemas.openxmlformats.org/officeDocument/2006/math">
                    <m:d>
                      <m:dPr>
                        <m:ctrlPr>
                          <a:rPr lang="en-US" i="1" smtClean="0">
                            <a:latin typeface="Cambria Math"/>
                          </a:rPr>
                        </m:ctrlPr>
                      </m:dPr>
                      <m:e>
                        <m:m>
                          <m:mPr>
                            <m:mcs>
                              <m:mc>
                                <m:mcPr>
                                  <m:count m:val="3"/>
                                  <m:mcJc m:val="center"/>
                                </m:mcPr>
                              </m:mc>
                            </m:mcs>
                            <m:ctrlPr>
                              <a:rPr lang="en-US" i="1" smtClean="0">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8</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5</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2</m:t>
                              </m:r>
                            </m:e>
                          </m:mr>
                        </m:m>
                      </m:e>
                    </m:d>
                    <m:r>
                      <a:rPr lang="en-US" b="0" i="0" smtClean="0">
                        <a:latin typeface="Cambria Math" panose="02040503050406030204" pitchFamily="18" charset="0"/>
                      </a:rPr>
                      <m:t>, </m:t>
                    </m:r>
                    <m:r>
                      <m:rPr>
                        <m:sty m:val="p"/>
                      </m:rPr>
                      <a:rPr lang="en-US" b="0" i="0" smtClean="0">
                        <a:latin typeface="Cambria Math" panose="02040503050406030204" pitchFamily="18" charset="0"/>
                      </a:rPr>
                      <m:t>its</m:t>
                    </m:r>
                    <m:r>
                      <a:rPr lang="en-US" b="0" i="0" smtClean="0">
                        <a:latin typeface="Cambria Math" panose="02040503050406030204" pitchFamily="18" charset="0"/>
                      </a:rPr>
                      <m:t> </m:t>
                    </m:r>
                    <m:r>
                      <m:rPr>
                        <m:sty m:val="p"/>
                      </m:rPr>
                      <a:rPr lang="en-US" b="0" i="0" smtClean="0">
                        <a:latin typeface="Cambria Math" panose="02040503050406030204" pitchFamily="18" charset="0"/>
                      </a:rPr>
                      <m:t>determinant</m:t>
                    </m:r>
                    <m:r>
                      <a:rPr lang="en-US" b="0" i="0" smtClean="0">
                        <a:latin typeface="Cambria Math" panose="02040503050406030204" pitchFamily="18" charset="0"/>
                      </a:rPr>
                      <m:t> =</m:t>
                    </m:r>
                    <m:d>
                      <m:dPr>
                        <m:begChr m:val="|"/>
                        <m:endChr m:val="|"/>
                        <m:ctrlPr>
                          <a:rPr lang="en-US" b="0" i="1" smtClean="0">
                            <a:latin typeface="Cambria Math"/>
                          </a:rPr>
                        </m:ctrlPr>
                      </m:dPr>
                      <m:e>
                        <m:r>
                          <m:rPr>
                            <m:sty m:val="p"/>
                          </m:rPr>
                          <a:rPr lang="en-US" b="0" i="0" smtClean="0">
                            <a:latin typeface="Cambria Math" panose="02040503050406030204" pitchFamily="18" charset="0"/>
                          </a:rPr>
                          <m:t>B</m:t>
                        </m:r>
                      </m:e>
                    </m:d>
                    <m:r>
                      <a:rPr lang="en-US" b="0" i="0" smtClean="0">
                        <a:latin typeface="Cambria Math" panose="02040503050406030204" pitchFamily="18" charset="0"/>
                      </a:rPr>
                      <m:t>= </m:t>
                    </m:r>
                    <m:d>
                      <m:dPr>
                        <m:begChr m:val="⌊"/>
                        <m:endChr m:val="⌋"/>
                        <m:ctrlPr>
                          <a:rPr lang="en-US" b="0" i="1" smtClean="0">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8</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5</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2</m:t>
                              </m:r>
                            </m:e>
                          </m:mr>
                        </m:m>
                      </m:e>
                    </m:d>
                  </m:oMath>
                </a14:m>
                <a:r>
                  <a:rPr lang="en-US" dirty="0" smtClean="0"/>
                  <a:t>=</a:t>
                </a:r>
              </a:p>
              <a:p>
                <a:r>
                  <a:rPr lang="en-US" dirty="0" smtClean="0"/>
                  <a:t>4(1.2 – 5.2) – 8(0.2 -5.1) +(-2) (0.2 – 1.1) =  -32 + 40 +2 =8 </a:t>
                </a:r>
                <a:r>
                  <a:rPr lang="en-US" dirty="0"/>
                  <a:t>≠ </a:t>
                </a:r>
                <a:r>
                  <a:rPr lang="en-US" dirty="0" smtClean="0"/>
                  <a:t>0 and so B is a non-singular matrix. </a:t>
                </a:r>
              </a:p>
              <a:p>
                <a:r>
                  <a:rPr lang="en-US" dirty="0" smtClean="0"/>
                  <a:t>Only non-singular square </a:t>
                </a:r>
                <a:r>
                  <a:rPr lang="en-US" dirty="0" err="1" smtClean="0"/>
                  <a:t>matices</a:t>
                </a:r>
                <a:r>
                  <a:rPr lang="en-US" dirty="0" smtClean="0"/>
                  <a:t> possess inverses.</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802640"/>
                <a:ext cx="11430000" cy="5842000"/>
              </a:xfrm>
              <a:blipFill>
                <a:blip r:embed="rId2"/>
                <a:stretch>
                  <a:fillRect l="-960" t="-1775" r="-1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72</a:t>
            </a:fld>
            <a:endParaRPr lang="en-US"/>
          </a:p>
        </p:txBody>
      </p:sp>
    </p:spTree>
    <p:extLst>
      <p:ext uri="{BB962C8B-B14F-4D97-AF65-F5344CB8AC3E}">
        <p14:creationId xmlns:p14="http://schemas.microsoft.com/office/powerpoint/2010/main" val="28955906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07035"/>
          </a:xfrm>
        </p:spPr>
        <p:txBody>
          <a:bodyPr>
            <a:noAutofit/>
          </a:bodyPr>
          <a:lstStyle/>
          <a:p>
            <a:r>
              <a:rPr lang="en-US" sz="2400" dirty="0" smtClean="0"/>
              <a:t>LALP 3.22</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4160" y="772160"/>
                <a:ext cx="11430000" cy="5831840"/>
              </a:xfrm>
            </p:spPr>
            <p:txBody>
              <a:bodyPr/>
              <a:lstStyle/>
              <a:p>
                <a:r>
                  <a:rPr lang="en-US" dirty="0" smtClean="0"/>
                  <a:t>Inverse of the given matrix A = A</a:t>
                </a:r>
                <a:r>
                  <a:rPr lang="en-US" baseline="30000" dirty="0" smtClean="0"/>
                  <a:t>-1 </a:t>
                </a:r>
                <a:r>
                  <a:rPr lang="en-US" dirty="0" smtClean="0"/>
                  <a:t>= </a:t>
                </a:r>
                <a:r>
                  <a:rPr lang="en-US" dirty="0" err="1" smtClean="0"/>
                  <a:t>adj</a:t>
                </a:r>
                <a:r>
                  <a:rPr lang="en-US" dirty="0" smtClean="0"/>
                  <a:t> A / |A|; where </a:t>
                </a:r>
                <a:r>
                  <a:rPr lang="en-US" dirty="0" err="1" smtClean="0"/>
                  <a:t>adj</a:t>
                </a:r>
                <a:r>
                  <a:rPr lang="en-US" dirty="0" smtClean="0"/>
                  <a:t> A is called </a:t>
                </a:r>
                <a:r>
                  <a:rPr lang="en-US" dirty="0" err="1" smtClean="0"/>
                  <a:t>adjoint</a:t>
                </a:r>
                <a:r>
                  <a:rPr lang="en-US" dirty="0" smtClean="0"/>
                  <a:t> of the matrix A. It is obvious that |A| </a:t>
                </a:r>
                <a:r>
                  <a:rPr lang="en-US" dirty="0"/>
                  <a:t>≠ </a:t>
                </a:r>
                <a:r>
                  <a:rPr lang="en-US" dirty="0" smtClean="0"/>
                  <a:t>0.</a:t>
                </a:r>
              </a:p>
              <a:p>
                <a:r>
                  <a:rPr lang="en-US" dirty="0" err="1"/>
                  <a:t>a</a:t>
                </a:r>
                <a:r>
                  <a:rPr lang="en-US" dirty="0" err="1" smtClean="0"/>
                  <a:t>dj</a:t>
                </a:r>
                <a:r>
                  <a:rPr lang="en-US" dirty="0" smtClean="0"/>
                  <a:t> A is found by </a:t>
                </a:r>
                <a:r>
                  <a:rPr lang="en-US" b="1" dirty="0" smtClean="0"/>
                  <a:t>transposing</a:t>
                </a:r>
                <a:r>
                  <a:rPr lang="en-US" dirty="0" smtClean="0"/>
                  <a:t> the matrix of cofactors of all the elements of the given matrix A. Cofactor of the given matrix is obtained by attaching proper signs to the minor of each element.</a:t>
                </a:r>
              </a:p>
              <a:p>
                <a:endParaRPr lang="en-US" dirty="0"/>
              </a:p>
              <a:p>
                <a:r>
                  <a:rPr lang="en-US" dirty="0" smtClean="0"/>
                  <a:t>Signs are =</a:t>
                </a:r>
                <a14:m>
                  <m:oMath xmlns:m="http://schemas.openxmlformats.org/officeDocument/2006/math">
                    <m:d>
                      <m:dPr>
                        <m:ctrlPr>
                          <a:rPr lang="en-US" i="1" smtClean="0">
                            <a:latin typeface="Cambria Math"/>
                          </a:rPr>
                        </m:ctrlPr>
                      </m:dPr>
                      <m:e>
                        <m:m>
                          <m:mPr>
                            <m:mcs>
                              <m:mc>
                                <m:mcPr>
                                  <m:count m:val="3"/>
                                  <m:mcJc m:val="center"/>
                                </m:mcPr>
                              </m:mc>
                            </m:mcs>
                            <m:ctrlPr>
                              <a:rPr lang="en-US" i="1" smtClean="0">
                                <a:latin typeface="Cambria Math"/>
                              </a:rPr>
                            </m:ctrlPr>
                          </m:mPr>
                          <m:mr>
                            <m:e>
                              <m:r>
                                <m:rPr>
                                  <m:brk m:alnAt="7"/>
                                </m:rP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
                      </m:e>
                    </m:d>
                  </m:oMath>
                </a14:m>
                <a:r>
                  <a:rPr lang="en-US" dirty="0" smtClean="0"/>
                  <a:t> Note the pattern. Minors ae determinants obtained by not considering the row and the column of the given entry. We find the </a:t>
                </a:r>
                <a:r>
                  <a:rPr lang="en-US" dirty="0" err="1" smtClean="0"/>
                  <a:t>adjiont</a:t>
                </a:r>
                <a:r>
                  <a:rPr lang="en-US" dirty="0" smtClean="0"/>
                  <a:t> of the non-singular matrix that we considered.</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4160" y="772160"/>
                <a:ext cx="11430000" cy="5831840"/>
              </a:xfrm>
              <a:blipFill>
                <a:blip r:embed="rId2"/>
                <a:stretch>
                  <a:fillRect l="-960" t="-1778" r="-16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73</a:t>
            </a:fld>
            <a:endParaRPr lang="en-US"/>
          </a:p>
        </p:txBody>
      </p:sp>
    </p:spTree>
    <p:extLst>
      <p:ext uri="{BB962C8B-B14F-4D97-AF65-F5344CB8AC3E}">
        <p14:creationId xmlns:p14="http://schemas.microsoft.com/office/powerpoint/2010/main" val="9040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7515"/>
          </a:xfrm>
        </p:spPr>
        <p:txBody>
          <a:bodyPr>
            <a:normAutofit/>
          </a:bodyPr>
          <a:lstStyle/>
          <a:p>
            <a:r>
              <a:rPr lang="en-US" sz="2400" dirty="0" smtClean="0"/>
              <a:t>LALP 3.23</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5120" y="802640"/>
                <a:ext cx="11409680" cy="5770880"/>
              </a:xfrm>
            </p:spPr>
            <p:txBody>
              <a:bodyPr>
                <a:normAutofit/>
              </a:bodyPr>
              <a:lstStyle/>
              <a:p>
                <a:r>
                  <a:rPr lang="en-US" dirty="0" smtClean="0"/>
                  <a:t>Let us consider </a:t>
                </a:r>
                <a14:m>
                  <m:oMath xmlns:m="http://schemas.openxmlformats.org/officeDocument/2006/math">
                    <m:d>
                      <m:dPr>
                        <m:begChr m:val="|"/>
                        <m:endChr m:val="|"/>
                        <m:ctrlPr>
                          <a:rPr lang="en-US" i="1">
                            <a:latin typeface="Cambria Math"/>
                          </a:rPr>
                        </m:ctrlPr>
                      </m:dPr>
                      <m:e>
                        <m:r>
                          <m:rPr>
                            <m:sty m:val="p"/>
                          </m:rPr>
                          <a:rPr lang="en-US">
                            <a:latin typeface="Cambria Math" panose="02040503050406030204" pitchFamily="18" charset="0"/>
                          </a:rPr>
                          <m:t>B</m:t>
                        </m:r>
                      </m:e>
                    </m:d>
                    <m:r>
                      <a:rPr lang="en-US">
                        <a:latin typeface="Cambria Math" panose="02040503050406030204" pitchFamily="18" charset="0"/>
                      </a:rPr>
                      <m:t>= </m:t>
                    </m:r>
                    <m:d>
                      <m:dPr>
                        <m:begChr m:val="⌊"/>
                        <m:endChr m:val="⌋"/>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4</m:t>
                              </m:r>
                            </m:e>
                            <m:e>
                              <m:r>
                                <a:rPr lang="en-US" i="1">
                                  <a:latin typeface="Cambria Math" panose="02040503050406030204" pitchFamily="18" charset="0"/>
                                </a:rPr>
                                <m:t>8</m:t>
                              </m:r>
                            </m:e>
                            <m:e>
                              <m:r>
                                <a:rPr lang="en-US" i="1">
                                  <a:latin typeface="Cambria Math" panose="02040503050406030204" pitchFamily="18" charset="0"/>
                                </a:rPr>
                                <m:t>−2</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5</m:t>
                              </m:r>
                            </m:e>
                          </m:mr>
                          <m:mr>
                            <m:e>
                              <m:r>
                                <a:rPr lang="en-US" i="1">
                                  <a:latin typeface="Cambria Math" panose="02040503050406030204" pitchFamily="18" charset="0"/>
                                </a:rPr>
                                <m:t>1</m:t>
                              </m:r>
                            </m:e>
                            <m:e>
                              <m:r>
                                <a:rPr lang="en-US" i="1">
                                  <a:latin typeface="Cambria Math" panose="02040503050406030204" pitchFamily="18" charset="0"/>
                                </a:rPr>
                                <m:t>2</m:t>
                              </m:r>
                            </m:e>
                            <m:e>
                              <m:r>
                                <a:rPr lang="en-US" i="1">
                                  <a:latin typeface="Cambria Math" panose="02040503050406030204" pitchFamily="18" charset="0"/>
                                </a:rPr>
                                <m:t>2</m:t>
                              </m:r>
                            </m:e>
                          </m:mr>
                        </m:m>
                      </m:e>
                    </m:d>
                  </m:oMath>
                </a14:m>
                <a:r>
                  <a:rPr lang="en-US" dirty="0" smtClean="0"/>
                  <a:t> minor of 4 = </a:t>
                </a:r>
                <a14:m>
                  <m:oMath xmlns:m="http://schemas.openxmlformats.org/officeDocument/2006/math">
                    <m:d>
                      <m:dPr>
                        <m:begChr m:val="⌊"/>
                        <m:endChr m:val="⌋"/>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5</m:t>
                              </m:r>
                            </m:e>
                          </m:mr>
                          <m:mr>
                            <m:e>
                              <m:r>
                                <a:rPr lang="en-US" b="0" i="1" smtClean="0">
                                  <a:latin typeface="Cambria Math" panose="02040503050406030204" pitchFamily="18" charset="0"/>
                                </a:rPr>
                                <m:t>2</m:t>
                              </m:r>
                            </m:e>
                            <m:e>
                              <m:r>
                                <a:rPr lang="en-US" b="0" i="1" smtClean="0">
                                  <a:latin typeface="Cambria Math" panose="02040503050406030204" pitchFamily="18" charset="0"/>
                                </a:rPr>
                                <m:t>2</m:t>
                              </m:r>
                            </m:e>
                          </m:mr>
                        </m:m>
                      </m:e>
                    </m:d>
                  </m:oMath>
                </a14:m>
                <a:r>
                  <a:rPr lang="en-US" dirty="0" smtClean="0"/>
                  <a:t> = -8,</a:t>
                </a:r>
              </a:p>
              <a:p>
                <a:r>
                  <a:rPr lang="en-US" dirty="0" smtClean="0"/>
                  <a:t>Minor of 8 = </a:t>
                </a: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0</m:t>
                              </m:r>
                            </m:e>
                            <m:e>
                              <m:r>
                                <a:rPr lang="en-US" i="1">
                                  <a:latin typeface="Cambria Math" panose="02040503050406030204" pitchFamily="18" charset="0"/>
                                </a:rPr>
                                <m:t>5</m:t>
                              </m:r>
                            </m:e>
                          </m:mr>
                          <m:mr>
                            <m:e>
                              <m:r>
                                <a:rPr lang="en-US" b="0" i="1" smtClean="0">
                                  <a:latin typeface="Cambria Math" panose="02040503050406030204" pitchFamily="18" charset="0"/>
                                </a:rPr>
                                <m:t>1</m:t>
                              </m:r>
                            </m:e>
                            <m:e>
                              <m:r>
                                <a:rPr lang="en-US" i="1">
                                  <a:latin typeface="Cambria Math" panose="02040503050406030204" pitchFamily="18" charset="0"/>
                                </a:rPr>
                                <m:t>2</m:t>
                              </m:r>
                            </m:e>
                          </m:mr>
                        </m:m>
                      </m:e>
                    </m:d>
                  </m:oMath>
                </a14:m>
                <a:r>
                  <a:rPr lang="en-US" dirty="0" smtClean="0"/>
                  <a:t> = -5, minor of -2 =</a:t>
                </a: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i="1">
                                  <a:latin typeface="Cambria Math" panose="02040503050406030204" pitchFamily="18" charset="0"/>
                                </a:rPr>
                                <m:t>2</m:t>
                              </m:r>
                            </m:e>
                          </m:mr>
                        </m:m>
                      </m:e>
                    </m:d>
                  </m:oMath>
                </a14:m>
                <a:r>
                  <a:rPr lang="en-US" dirty="0" smtClean="0"/>
                  <a:t>= -1 , </a:t>
                </a:r>
              </a:p>
              <a:p>
                <a:r>
                  <a:rPr lang="en-US" dirty="0" smtClean="0"/>
                  <a:t>minor of 0 = </a:t>
                </a: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8</m:t>
                              </m:r>
                            </m:e>
                            <m:e>
                              <m:r>
                                <a:rPr lang="en-US" b="0" i="1" smtClean="0">
                                  <a:latin typeface="Cambria Math" panose="02040503050406030204" pitchFamily="18" charset="0"/>
                                </a:rPr>
                                <m:t>−2</m:t>
                              </m:r>
                            </m:e>
                          </m:mr>
                          <m:mr>
                            <m:e>
                              <m:r>
                                <a:rPr lang="en-US" i="1">
                                  <a:latin typeface="Cambria Math" panose="02040503050406030204" pitchFamily="18" charset="0"/>
                                </a:rPr>
                                <m:t>2</m:t>
                              </m:r>
                            </m:e>
                            <m:e>
                              <m:r>
                                <a:rPr lang="en-US" i="1">
                                  <a:latin typeface="Cambria Math" panose="02040503050406030204" pitchFamily="18" charset="0"/>
                                </a:rPr>
                                <m:t>2</m:t>
                              </m:r>
                            </m:e>
                          </m:mr>
                        </m:m>
                      </m:e>
                    </m:d>
                  </m:oMath>
                </a14:m>
                <a:r>
                  <a:rPr lang="en-US" dirty="0" smtClean="0"/>
                  <a:t>=20 </a:t>
                </a:r>
              </a:p>
              <a:p>
                <a:r>
                  <a:rPr lang="en-US" dirty="0" smtClean="0"/>
                  <a:t>Minor of 1 =</a:t>
                </a: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r>
                            <m:e>
                              <m:r>
                                <a:rPr lang="en-US" b="0" i="1" smtClean="0">
                                  <a:latin typeface="Cambria Math" panose="02040503050406030204" pitchFamily="18" charset="0"/>
                                </a:rPr>
                                <m:t>1</m:t>
                              </m:r>
                            </m:e>
                            <m:e>
                              <m:r>
                                <a:rPr lang="en-US" i="1">
                                  <a:latin typeface="Cambria Math" panose="02040503050406030204" pitchFamily="18" charset="0"/>
                                </a:rPr>
                                <m:t>2</m:t>
                              </m:r>
                            </m:e>
                          </m:mr>
                        </m:m>
                      </m:e>
                    </m:d>
                    <m:r>
                      <a:rPr lang="en-US" b="0" i="0" smtClean="0">
                        <a:latin typeface="Cambria Math" panose="02040503050406030204" pitchFamily="18" charset="0"/>
                      </a:rPr>
                      <m:t>=</m:t>
                    </m:r>
                  </m:oMath>
                </a14:m>
                <a:r>
                  <a:rPr lang="en-US" dirty="0" smtClean="0"/>
                  <a:t>10, minor of 5 = </a:t>
                </a: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8</m:t>
                              </m:r>
                            </m:e>
                          </m:mr>
                          <m:mr>
                            <m:e>
                              <m:r>
                                <a:rPr lang="en-US" b="0" i="1" smtClean="0">
                                  <a:latin typeface="Cambria Math" panose="02040503050406030204" pitchFamily="18" charset="0"/>
                                </a:rPr>
                                <m:t>1</m:t>
                              </m:r>
                            </m:e>
                            <m:e>
                              <m:r>
                                <a:rPr lang="en-US" i="1">
                                  <a:latin typeface="Cambria Math" panose="02040503050406030204" pitchFamily="18" charset="0"/>
                                </a:rPr>
                                <m:t>2</m:t>
                              </m:r>
                            </m:e>
                          </m:mr>
                        </m:m>
                      </m:e>
                    </m:d>
                  </m:oMath>
                </a14:m>
                <a:r>
                  <a:rPr lang="en-US" dirty="0" smtClean="0"/>
                  <a:t> = 0, minor of 1 =</a:t>
                </a: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8</m:t>
                              </m:r>
                            </m:e>
                            <m:e>
                              <m:r>
                                <a:rPr lang="en-US" b="0" i="1" smtClean="0">
                                  <a:latin typeface="Cambria Math" panose="02040503050406030204" pitchFamily="18" charset="0"/>
                                </a:rPr>
                                <m:t>−2</m:t>
                              </m:r>
                            </m:e>
                          </m:mr>
                          <m:mr>
                            <m:e>
                              <m:r>
                                <a:rPr lang="en-US" b="0" i="1" smtClean="0">
                                  <a:latin typeface="Cambria Math" panose="02040503050406030204" pitchFamily="18" charset="0"/>
                                </a:rPr>
                                <m:t>1</m:t>
                              </m:r>
                            </m:e>
                            <m:e>
                              <m:r>
                                <a:rPr lang="en-US" b="0" i="1" smtClean="0">
                                  <a:latin typeface="Cambria Math" panose="02040503050406030204" pitchFamily="18" charset="0"/>
                                </a:rPr>
                                <m:t>5</m:t>
                              </m:r>
                            </m:e>
                          </m:mr>
                        </m:m>
                      </m:e>
                    </m:d>
                  </m:oMath>
                </a14:m>
                <a:r>
                  <a:rPr lang="en-US" dirty="0" smtClean="0"/>
                  <a:t>= 2</a:t>
                </a:r>
              </a:p>
              <a:p>
                <a:r>
                  <a:rPr lang="en-US" dirty="0" smtClean="0"/>
                  <a:t>Minor of 2 =</a:t>
                </a:r>
                <a14:m>
                  <m:oMath xmlns:m="http://schemas.openxmlformats.org/officeDocument/2006/math">
                    <m:d>
                      <m:dPr>
                        <m:begChr m:val="⌊"/>
                        <m:endChr m:val="⌋"/>
                        <m:ctrlPr>
                          <a:rPr lang="en-US" i="1">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5</m:t>
                              </m:r>
                            </m:e>
                          </m:mr>
                        </m:m>
                      </m:e>
                    </m:d>
                  </m:oMath>
                </a14:m>
                <a:r>
                  <a:rPr lang="en-US" dirty="0" smtClean="0"/>
                  <a:t> = 20, minor of 2 = </a:t>
                </a: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8</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r>
                  <a:rPr lang="en-US" dirty="0" smtClean="0"/>
                  <a:t> = 4</a:t>
                </a:r>
              </a:p>
              <a:p>
                <a:pPr marL="0" indent="0">
                  <a:buNone/>
                </a:pPr>
                <a:r>
                  <a:rPr lang="en-US" dirty="0" smtClean="0"/>
                  <a:t>Matrix of cofactors =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m:t>
                              </m:r>
                              <m:r>
                                <a:rPr lang="en-US" b="0" i="1" smtClean="0">
                                  <a:latin typeface="Cambria Math" panose="02040503050406030204" pitchFamily="18" charset="0"/>
                                </a:rPr>
                                <m:t>(−8)</m:t>
                              </m:r>
                            </m:e>
                            <m:e>
                              <m:r>
                                <a:rPr lang="en-US" i="1">
                                  <a:latin typeface="Cambria Math" panose="02040503050406030204" pitchFamily="18" charset="0"/>
                                </a:rPr>
                                <m:t>−</m:t>
                              </m:r>
                              <m:r>
                                <a:rPr lang="en-US" b="0" i="1" smtClean="0">
                                  <a:latin typeface="Cambria Math" panose="02040503050406030204" pitchFamily="18" charset="0"/>
                                </a:rPr>
                                <m:t>(−5)</m:t>
                              </m:r>
                            </m:e>
                            <m:e>
                              <m:r>
                                <a:rPr lang="en-US" i="1">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m:t>
                              </m:r>
                              <m:r>
                                <a:rPr lang="en-US" b="0" i="1" smtClean="0">
                                  <a:latin typeface="Cambria Math" panose="02040503050406030204" pitchFamily="18" charset="0"/>
                                </a:rPr>
                                <m:t>(20)</m:t>
                              </m:r>
                            </m:e>
                            <m:e>
                              <m:r>
                                <a:rPr lang="en-US" i="1">
                                  <a:latin typeface="Cambria Math" panose="02040503050406030204" pitchFamily="18" charset="0"/>
                                </a:rPr>
                                <m:t>+</m:t>
                              </m:r>
                              <m:r>
                                <a:rPr lang="en-US" b="0" i="1" smtClean="0">
                                  <a:latin typeface="Cambria Math" panose="02040503050406030204" pitchFamily="18" charset="0"/>
                                </a:rPr>
                                <m:t>(10)</m:t>
                              </m:r>
                            </m:e>
                            <m:e>
                              <m:r>
                                <a:rPr lang="en-US" i="1">
                                  <a:latin typeface="Cambria Math" panose="02040503050406030204" pitchFamily="18" charset="0"/>
                                </a:rPr>
                                <m:t>−</m:t>
                              </m:r>
                              <m:r>
                                <a:rPr lang="en-US" b="0" i="1" smtClean="0">
                                  <a:latin typeface="Cambria Math" panose="02040503050406030204" pitchFamily="18" charset="0"/>
                                </a:rPr>
                                <m:t>(0)</m:t>
                              </m:r>
                            </m:e>
                          </m:mr>
                          <m:mr>
                            <m:e>
                              <m:r>
                                <a:rPr lang="en-US" i="1">
                                  <a:latin typeface="Cambria Math" panose="02040503050406030204" pitchFamily="18" charset="0"/>
                                </a:rPr>
                                <m:t>+</m:t>
                              </m:r>
                              <m:r>
                                <a:rPr lang="en-US" b="0" i="1" smtClean="0">
                                  <a:latin typeface="Cambria Math" panose="02040503050406030204" pitchFamily="18" charset="0"/>
                                </a:rPr>
                                <m:t>(2)</m:t>
                              </m:r>
                            </m:e>
                            <m:e>
                              <m:r>
                                <a:rPr lang="en-US" i="1">
                                  <a:latin typeface="Cambria Math" panose="02040503050406030204" pitchFamily="18" charset="0"/>
                                </a:rPr>
                                <m:t>−</m:t>
                              </m:r>
                              <m:r>
                                <a:rPr lang="en-US" b="0" i="1" smtClean="0">
                                  <a:latin typeface="Cambria Math" panose="02040503050406030204" pitchFamily="18" charset="0"/>
                                </a:rPr>
                                <m:t>(20)</m:t>
                              </m:r>
                            </m:e>
                            <m:e>
                              <m:r>
                                <a:rPr lang="en-US" i="1">
                                  <a:latin typeface="Cambria Math" panose="02040503050406030204" pitchFamily="18" charset="0"/>
                                </a:rPr>
                                <m:t>+</m:t>
                              </m:r>
                              <m:r>
                                <a:rPr lang="en-US" b="0" i="1" smtClean="0">
                                  <a:latin typeface="Cambria Math" panose="02040503050406030204" pitchFamily="18" charset="0"/>
                                </a:rPr>
                                <m:t>(4)</m:t>
                              </m:r>
                            </m:e>
                          </m:mr>
                        </m:m>
                      </m:e>
                    </m:d>
                    <m:r>
                      <a:rPr lang="en-US" b="0" i="1" smtClean="0">
                        <a:latin typeface="Cambria Math" panose="02040503050406030204" pitchFamily="18" charset="0"/>
                      </a:rPr>
                      <m:t>=</m:t>
                    </m:r>
                    <m:d>
                      <m:dPr>
                        <m:ctrlPr>
                          <a:rPr lang="en-US" i="1">
                            <a:latin typeface="Cambria Math"/>
                          </a:rPr>
                        </m:ctrlPr>
                      </m:dPr>
                      <m:e>
                        <m:m>
                          <m:mPr>
                            <m:mcs>
                              <m:mc>
                                <m:mcPr>
                                  <m:count m:val="3"/>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8</m:t>
                              </m:r>
                            </m:e>
                            <m:e>
                              <m:r>
                                <a:rPr lang="en-US" b="0" i="1" smtClean="0">
                                  <a:latin typeface="Cambria Math" panose="02040503050406030204" pitchFamily="18" charset="0"/>
                                </a:rPr>
                                <m:t>5</m:t>
                              </m:r>
                            </m:e>
                            <m:e>
                              <m:r>
                                <a:rPr lang="en-US" b="0" i="1" smtClean="0">
                                  <a:latin typeface="Cambria Math" panose="02040503050406030204" pitchFamily="18" charset="0"/>
                                </a:rPr>
                                <m:t>−1</m:t>
                              </m:r>
                            </m:e>
                          </m:mr>
                          <m:mr>
                            <m:e>
                              <m:r>
                                <a:rPr lang="en-US" i="1">
                                  <a:latin typeface="Cambria Math" panose="02040503050406030204" pitchFamily="18" charset="0"/>
                                </a:rPr>
                                <m:t>−</m:t>
                              </m:r>
                              <m:r>
                                <a:rPr lang="en-US" b="0" i="1" smtClean="0">
                                  <a:latin typeface="Cambria Math" panose="02040503050406030204" pitchFamily="18" charset="0"/>
                                </a:rPr>
                                <m:t>20</m:t>
                              </m:r>
                            </m:e>
                            <m:e>
                              <m:r>
                                <a:rPr lang="en-US" b="0" i="1" smtClean="0">
                                  <a:latin typeface="Cambria Math" panose="02040503050406030204" pitchFamily="18" charset="0"/>
                                </a:rPr>
                                <m:t>10</m:t>
                              </m:r>
                            </m:e>
                            <m:e>
                              <m:r>
                                <a:rPr lang="en-US" b="0" i="1" smtClean="0">
                                  <a:latin typeface="Cambria Math" panose="02040503050406030204" pitchFamily="18" charset="0"/>
                                </a:rPr>
                                <m:t>0</m:t>
                              </m:r>
                            </m:e>
                          </m:mr>
                          <m:mr>
                            <m:e>
                              <m:r>
                                <a:rPr lang="en-US" b="0" i="1" smtClean="0">
                                  <a:latin typeface="Cambria Math" panose="02040503050406030204" pitchFamily="18" charset="0"/>
                                </a:rPr>
                                <m:t>2</m:t>
                              </m:r>
                            </m:e>
                            <m:e>
                              <m:r>
                                <a:rPr lang="en-US" i="1">
                                  <a:latin typeface="Cambria Math" panose="02040503050406030204" pitchFamily="18" charset="0"/>
                                </a:rPr>
                                <m:t>−</m:t>
                              </m:r>
                              <m:r>
                                <a:rPr lang="en-US" b="0" i="1" smtClean="0">
                                  <a:latin typeface="Cambria Math" panose="02040503050406030204" pitchFamily="18" charset="0"/>
                                </a:rPr>
                                <m:t>20</m:t>
                              </m:r>
                            </m:e>
                            <m:e>
                              <m:r>
                                <a:rPr lang="en-US" b="0" i="1" smtClean="0">
                                  <a:latin typeface="Cambria Math" panose="02040503050406030204" pitchFamily="18" charset="0"/>
                                </a:rPr>
                                <m:t>4</m:t>
                              </m:r>
                            </m:e>
                          </m:mr>
                        </m:m>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5120" y="802640"/>
                <a:ext cx="11409680" cy="5770880"/>
              </a:xfrm>
              <a:blipFill>
                <a:blip r:embed="rId2"/>
                <a:stretch>
                  <a:fillRect l="-1068" r="-9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74</a:t>
            </a:fld>
            <a:endParaRPr lang="en-US"/>
          </a:p>
        </p:txBody>
      </p:sp>
    </p:spTree>
    <p:extLst>
      <p:ext uri="{BB962C8B-B14F-4D97-AF65-F5344CB8AC3E}">
        <p14:creationId xmlns:p14="http://schemas.microsoft.com/office/powerpoint/2010/main" val="21957478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7995"/>
          </a:xfrm>
        </p:spPr>
        <p:txBody>
          <a:bodyPr>
            <a:normAutofit/>
          </a:bodyPr>
          <a:lstStyle/>
          <a:p>
            <a:r>
              <a:rPr lang="en-US" sz="2400" dirty="0" smtClean="0"/>
              <a:t>LALP 3.24</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7040" y="924560"/>
                <a:ext cx="11226800" cy="5537200"/>
              </a:xfrm>
            </p:spPr>
            <p:txBody>
              <a:bodyPr>
                <a:normAutofit/>
              </a:bodyPr>
              <a:lstStyle/>
              <a:p>
                <a:r>
                  <a:rPr lang="en-US" dirty="0" smtClean="0"/>
                  <a:t>We transpose this matrix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m:t>
                              </m:r>
                              <m:r>
                                <a:rPr lang="en-US" i="1">
                                  <a:latin typeface="Cambria Math" panose="02040503050406030204" pitchFamily="18" charset="0"/>
                                </a:rPr>
                                <m:t>8</m:t>
                              </m:r>
                            </m:e>
                            <m:e>
                              <m:r>
                                <a:rPr lang="en-US" i="1">
                                  <a:latin typeface="Cambria Math" panose="02040503050406030204" pitchFamily="18" charset="0"/>
                                </a:rPr>
                                <m:t>5</m:t>
                              </m:r>
                            </m:e>
                            <m:e>
                              <m:r>
                                <a:rPr lang="en-US" i="1">
                                  <a:latin typeface="Cambria Math" panose="02040503050406030204" pitchFamily="18" charset="0"/>
                                </a:rPr>
                                <m:t>−1</m:t>
                              </m:r>
                            </m:e>
                          </m:mr>
                          <m:mr>
                            <m:e>
                              <m:r>
                                <a:rPr lang="en-US" i="1">
                                  <a:latin typeface="Cambria Math" panose="02040503050406030204" pitchFamily="18" charset="0"/>
                                </a:rPr>
                                <m:t>−20</m:t>
                              </m:r>
                            </m:e>
                            <m:e>
                              <m:r>
                                <a:rPr lang="en-US" i="1">
                                  <a:latin typeface="Cambria Math" panose="02040503050406030204" pitchFamily="18" charset="0"/>
                                </a:rPr>
                                <m:t>10</m:t>
                              </m:r>
                            </m:e>
                            <m:e>
                              <m:r>
                                <a:rPr lang="en-US" i="1">
                                  <a:latin typeface="Cambria Math" panose="02040503050406030204" pitchFamily="18" charset="0"/>
                                </a:rPr>
                                <m:t>0</m:t>
                              </m:r>
                            </m:e>
                          </m:mr>
                          <m:mr>
                            <m:e>
                              <m:r>
                                <a:rPr lang="en-US" i="1">
                                  <a:latin typeface="Cambria Math" panose="02040503050406030204" pitchFamily="18" charset="0"/>
                                </a:rPr>
                                <m:t>2</m:t>
                              </m:r>
                            </m:e>
                            <m:e>
                              <m:r>
                                <a:rPr lang="en-US" i="1">
                                  <a:latin typeface="Cambria Math" panose="02040503050406030204" pitchFamily="18" charset="0"/>
                                </a:rPr>
                                <m:t>−20</m:t>
                              </m:r>
                            </m:e>
                            <m:e>
                              <m:r>
                                <a:rPr lang="en-US" i="1">
                                  <a:latin typeface="Cambria Math" panose="02040503050406030204" pitchFamily="18" charset="0"/>
                                </a:rPr>
                                <m:t>4</m:t>
                              </m:r>
                            </m:e>
                          </m:mr>
                        </m:m>
                      </m:e>
                    </m:d>
                  </m:oMath>
                </a14:m>
                <a:r>
                  <a:rPr lang="en-US" dirty="0" smtClean="0"/>
                  <a:t> of cofactor and get </a:t>
                </a:r>
                <a:r>
                  <a:rPr lang="en-US" dirty="0" err="1" smtClean="0"/>
                  <a:t>adjoint</a:t>
                </a:r>
                <a:r>
                  <a:rPr lang="en-US" dirty="0" smtClean="0"/>
                  <a:t> of the given matrix A</a:t>
                </a:r>
              </a:p>
              <a:p>
                <a:r>
                  <a:rPr lang="en-US" dirty="0" err="1" smtClean="0"/>
                  <a:t>Adj</a:t>
                </a:r>
                <a:r>
                  <a:rPr lang="en-US" dirty="0" smtClean="0"/>
                  <a:t> A=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m:t>
                              </m:r>
                              <m:r>
                                <a:rPr lang="en-US" i="1">
                                  <a:latin typeface="Cambria Math" panose="02040503050406030204" pitchFamily="18" charset="0"/>
                                </a:rPr>
                                <m:t>8</m:t>
                              </m:r>
                            </m:e>
                            <m:e>
                              <m:r>
                                <a:rPr lang="en-US" b="0" i="1" smtClean="0">
                                  <a:latin typeface="Cambria Math" panose="02040503050406030204" pitchFamily="18" charset="0"/>
                                </a:rPr>
                                <m:t>−20</m:t>
                              </m:r>
                            </m:e>
                            <m:e>
                              <m:r>
                                <a:rPr lang="en-US" b="0" i="1" smtClean="0">
                                  <a:latin typeface="Cambria Math" panose="02040503050406030204" pitchFamily="18" charset="0"/>
                                </a:rPr>
                                <m:t>2</m:t>
                              </m:r>
                            </m:e>
                          </m:mr>
                          <m:mr>
                            <m:e>
                              <m:r>
                                <a:rPr lang="en-US" b="0" i="1" smtClean="0">
                                  <a:latin typeface="Cambria Math" panose="02040503050406030204" pitchFamily="18" charset="0"/>
                                </a:rPr>
                                <m:t>5</m:t>
                              </m:r>
                            </m:e>
                            <m:e>
                              <m:r>
                                <a:rPr lang="en-US" i="1">
                                  <a:latin typeface="Cambria Math" panose="02040503050406030204" pitchFamily="18" charset="0"/>
                                </a:rPr>
                                <m:t>10</m:t>
                              </m:r>
                            </m:e>
                            <m:e>
                              <m:r>
                                <a:rPr lang="en-US" b="0" i="1" smtClean="0">
                                  <a:latin typeface="Cambria Math" panose="02040503050406030204" pitchFamily="18" charset="0"/>
                                </a:rPr>
                                <m:t>−20</m:t>
                              </m:r>
                            </m:e>
                          </m:mr>
                          <m:mr>
                            <m:e>
                              <m:r>
                                <a:rPr lang="en-US" b="0" i="1" smtClean="0">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4</m:t>
                              </m:r>
                            </m:e>
                          </m:mr>
                        </m:m>
                      </m:e>
                    </m:d>
                  </m:oMath>
                </a14:m>
                <a:r>
                  <a:rPr lang="en-US" dirty="0" smtClean="0"/>
                  <a:t>  Also </a:t>
                </a:r>
                <a14:m>
                  <m:oMath xmlns:m="http://schemas.openxmlformats.org/officeDocument/2006/math">
                    <m:d>
                      <m:dPr>
                        <m:begChr m:val="|"/>
                        <m:endChr m:val="|"/>
                        <m:ctrlPr>
                          <a:rPr lang="en-US" i="1">
                            <a:latin typeface="Cambria Math"/>
                          </a:rPr>
                        </m:ctrlPr>
                      </m:dPr>
                      <m:e>
                        <m:r>
                          <m:rPr>
                            <m:sty m:val="p"/>
                          </m:rPr>
                          <a:rPr lang="en-US">
                            <a:latin typeface="Cambria Math" panose="02040503050406030204" pitchFamily="18" charset="0"/>
                          </a:rPr>
                          <m:t>B</m:t>
                        </m:r>
                      </m:e>
                    </m:d>
                    <m:r>
                      <a:rPr lang="en-US">
                        <a:latin typeface="Cambria Math" panose="02040503050406030204" pitchFamily="18" charset="0"/>
                      </a:rPr>
                      <m:t>= </m:t>
                    </m:r>
                    <m:d>
                      <m:dPr>
                        <m:begChr m:val="⌊"/>
                        <m:endChr m:val="⌋"/>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4</m:t>
                              </m:r>
                            </m:e>
                            <m:e>
                              <m:r>
                                <a:rPr lang="en-US" i="1">
                                  <a:latin typeface="Cambria Math" panose="02040503050406030204" pitchFamily="18" charset="0"/>
                                </a:rPr>
                                <m:t>8</m:t>
                              </m:r>
                            </m:e>
                            <m:e>
                              <m:r>
                                <a:rPr lang="en-US" i="1">
                                  <a:latin typeface="Cambria Math" panose="02040503050406030204" pitchFamily="18" charset="0"/>
                                </a:rPr>
                                <m:t>−2</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5</m:t>
                              </m:r>
                            </m:e>
                          </m:mr>
                          <m:mr>
                            <m:e>
                              <m:r>
                                <a:rPr lang="en-US" i="1">
                                  <a:latin typeface="Cambria Math" panose="02040503050406030204" pitchFamily="18" charset="0"/>
                                </a:rPr>
                                <m:t>1</m:t>
                              </m:r>
                            </m:e>
                            <m:e>
                              <m:r>
                                <a:rPr lang="en-US" i="1">
                                  <a:latin typeface="Cambria Math" panose="02040503050406030204" pitchFamily="18" charset="0"/>
                                </a:rPr>
                                <m:t>2</m:t>
                              </m:r>
                            </m:e>
                            <m:e>
                              <m:r>
                                <a:rPr lang="en-US" i="1">
                                  <a:latin typeface="Cambria Math" panose="02040503050406030204" pitchFamily="18" charset="0"/>
                                </a:rPr>
                                <m:t>2</m:t>
                              </m:r>
                            </m:e>
                          </m:mr>
                        </m:m>
                      </m:e>
                    </m:d>
                  </m:oMath>
                </a14:m>
                <a:r>
                  <a:rPr lang="en-US" dirty="0"/>
                  <a:t>=</a:t>
                </a:r>
                <a:r>
                  <a:rPr lang="en-US" dirty="0" smtClean="0"/>
                  <a:t> 8 ---- non singular</a:t>
                </a:r>
              </a:p>
              <a:p>
                <a:r>
                  <a:rPr lang="en-US" dirty="0" smtClean="0"/>
                  <a:t>Therefore A</a:t>
                </a:r>
                <a:r>
                  <a:rPr lang="en-US" baseline="30000" dirty="0" smtClean="0"/>
                  <a:t>-1</a:t>
                </a:r>
                <a:r>
                  <a:rPr lang="en-US" dirty="0" smtClean="0"/>
                  <a:t> = </a:t>
                </a:r>
                <a:r>
                  <a:rPr lang="en-US" dirty="0" err="1" smtClean="0"/>
                  <a:t>adj</a:t>
                </a:r>
                <a:r>
                  <a:rPr lang="en-US" dirty="0" smtClean="0"/>
                  <a:t> A /|a|= </a:t>
                </a:r>
                <a:r>
                  <a:rPr lang="en-US" dirty="0"/>
                  <a:t>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m:t>
                              </m:r>
                              <m:r>
                                <a:rPr lang="en-US" i="1">
                                  <a:latin typeface="Cambria Math" panose="02040503050406030204" pitchFamily="18" charset="0"/>
                                </a:rPr>
                                <m:t>8</m:t>
                              </m:r>
                            </m:e>
                            <m:e>
                              <m:r>
                                <a:rPr lang="en-US" i="1">
                                  <a:latin typeface="Cambria Math" panose="02040503050406030204" pitchFamily="18" charset="0"/>
                                </a:rPr>
                                <m:t>−20</m:t>
                              </m:r>
                            </m:e>
                            <m:e>
                              <m:r>
                                <a:rPr lang="en-US" i="1">
                                  <a:latin typeface="Cambria Math" panose="02040503050406030204" pitchFamily="18" charset="0"/>
                                </a:rPr>
                                <m:t>2</m:t>
                              </m:r>
                            </m:e>
                          </m:mr>
                          <m:mr>
                            <m:e>
                              <m:r>
                                <a:rPr lang="en-US" i="1">
                                  <a:latin typeface="Cambria Math" panose="02040503050406030204" pitchFamily="18" charset="0"/>
                                </a:rPr>
                                <m:t>5</m:t>
                              </m:r>
                            </m:e>
                            <m:e>
                              <m:r>
                                <a:rPr lang="en-US" i="1">
                                  <a:latin typeface="Cambria Math" panose="02040503050406030204" pitchFamily="18" charset="0"/>
                                </a:rPr>
                                <m:t>10</m:t>
                              </m:r>
                            </m:e>
                            <m:e>
                              <m:r>
                                <a:rPr lang="en-US" i="1">
                                  <a:latin typeface="Cambria Math" panose="02040503050406030204" pitchFamily="18" charset="0"/>
                                </a:rPr>
                                <m:t>−20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4</m:t>
                              </m:r>
                            </m:e>
                          </m:mr>
                        </m:m>
                      </m:e>
                    </m:d>
                  </m:oMath>
                </a14:m>
                <a:r>
                  <a:rPr lang="en-US" dirty="0" smtClean="0"/>
                  <a:t> / 8</a:t>
                </a:r>
              </a:p>
              <a:p>
                <a:r>
                  <a:rPr lang="en-US" dirty="0" smtClean="0"/>
                  <a:t>So </a:t>
                </a:r>
                <a:r>
                  <a:rPr lang="en-US" b="1" dirty="0" smtClean="0"/>
                  <a:t> A</a:t>
                </a:r>
                <a:r>
                  <a:rPr lang="en-US" b="1" baseline="30000" dirty="0" smtClean="0"/>
                  <a:t>-1</a:t>
                </a:r>
                <a:r>
                  <a:rPr lang="en-US" b="1" dirty="0" smtClean="0"/>
                  <a:t> = </a:t>
                </a:r>
                <a:r>
                  <a:rPr lang="en-US" b="1" dirty="0"/>
                  <a:t> </a:t>
                </a:r>
                <a14:m>
                  <m:oMath xmlns:m="http://schemas.openxmlformats.org/officeDocument/2006/math">
                    <m:d>
                      <m:dPr>
                        <m:ctrlPr>
                          <a:rPr lang="en-US" b="1" i="1">
                            <a:latin typeface="Cambria Math"/>
                          </a:rPr>
                        </m:ctrlPr>
                      </m:dPr>
                      <m:e>
                        <m:m>
                          <m:mPr>
                            <m:mcs>
                              <m:mc>
                                <m:mcPr>
                                  <m:count m:val="3"/>
                                  <m:mcJc m:val="center"/>
                                </m:mcPr>
                              </m:mc>
                            </m:mcs>
                            <m:ctrlPr>
                              <a:rPr lang="en-US" b="1" i="1">
                                <a:latin typeface="Cambria Math"/>
                              </a:rPr>
                            </m:ctrlPr>
                          </m:mPr>
                          <m:mr>
                            <m:e>
                              <m:r>
                                <m:rPr>
                                  <m:brk m:alnAt="7"/>
                                </m:rPr>
                                <a:rPr lang="en-US" b="1" i="1">
                                  <a:latin typeface="Cambria Math" panose="02040503050406030204" pitchFamily="18" charset="0"/>
                                </a:rPr>
                                <m:t>−</m:t>
                              </m:r>
                              <m:r>
                                <a:rPr lang="en-US" b="1" i="1" smtClean="0">
                                  <a:latin typeface="Cambria Math" panose="02040503050406030204" pitchFamily="18" charset="0"/>
                                </a:rPr>
                                <m:t>𝟏</m:t>
                              </m:r>
                            </m:e>
                            <m:e>
                              <m:r>
                                <a:rPr lang="en-US" b="1" i="1">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rPr>
                                <m:t>/</m:t>
                              </m:r>
                              <m:r>
                                <a:rPr lang="en-US" b="1" i="1" smtClean="0">
                                  <a:latin typeface="Cambria Math" panose="02040503050406030204" pitchFamily="18" charset="0"/>
                                </a:rPr>
                                <m:t>𝟐</m:t>
                              </m:r>
                            </m:e>
                            <m:e>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𝟒</m:t>
                              </m:r>
                            </m:e>
                          </m:mr>
                          <m:mr>
                            <m:e>
                              <m:r>
                                <a:rPr lang="en-US" b="1" i="1">
                                  <a:latin typeface="Cambria Math" panose="02040503050406030204" pitchFamily="18" charset="0"/>
                                </a:rPr>
                                <m:t>𝟓</m:t>
                              </m:r>
                              <m:r>
                                <a:rPr lang="en-US" b="1" i="1" smtClean="0">
                                  <a:latin typeface="Cambria Math" panose="02040503050406030204" pitchFamily="18" charset="0"/>
                                </a:rPr>
                                <m:t>/</m:t>
                              </m:r>
                              <m:r>
                                <a:rPr lang="en-US" b="1" i="1" smtClean="0">
                                  <a:latin typeface="Cambria Math" panose="02040503050406030204" pitchFamily="18" charset="0"/>
                                </a:rPr>
                                <m:t>𝟖</m:t>
                              </m:r>
                            </m:e>
                            <m:e>
                              <m:r>
                                <a:rPr lang="en-US" b="1" i="1" smtClean="0">
                                  <a:latin typeface="Cambria Math" panose="02040503050406030204" pitchFamily="18" charset="0"/>
                                </a:rPr>
                                <m:t>𝟓</m:t>
                              </m:r>
                              <m:r>
                                <a:rPr lang="en-US" b="1" i="1" smtClean="0">
                                  <a:latin typeface="Cambria Math" panose="02040503050406030204" pitchFamily="18" charset="0"/>
                                </a:rPr>
                                <m:t>/</m:t>
                              </m:r>
                              <m:r>
                                <a:rPr lang="en-US" b="1" i="1" smtClean="0">
                                  <a:latin typeface="Cambria Math" panose="02040503050406030204" pitchFamily="18" charset="0"/>
                                </a:rPr>
                                <m:t>𝟒</m:t>
                              </m:r>
                            </m:e>
                            <m:e>
                              <m:r>
                                <a:rPr lang="en-US" b="1" i="1">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rPr>
                                <m:t>/</m:t>
                              </m:r>
                              <m:r>
                                <a:rPr lang="en-US" b="1" i="1" smtClean="0">
                                  <a:latin typeface="Cambria Math" panose="02040503050406030204" pitchFamily="18" charset="0"/>
                                </a:rPr>
                                <m:t>𝟐</m:t>
                              </m:r>
                            </m:e>
                          </m:mr>
                          <m:mr>
                            <m:e>
                              <m:r>
                                <a:rPr lang="en-US" b="1" i="1">
                                  <a:latin typeface="Cambria Math" panose="02040503050406030204" pitchFamily="18" charset="0"/>
                                </a:rPr>
                                <m:t>−</m:t>
                              </m:r>
                              <m:r>
                                <a:rPr lang="en-US" b="1" i="1">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𝟖</m:t>
                              </m:r>
                            </m:e>
                            <m:e>
                              <m:r>
                                <a:rPr lang="en-US" b="1" i="1">
                                  <a:latin typeface="Cambria Math" panose="02040503050406030204" pitchFamily="18" charset="0"/>
                                </a:rPr>
                                <m:t>𝟎</m:t>
                              </m:r>
                            </m:e>
                            <m:e>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𝟐</m:t>
                              </m:r>
                            </m:e>
                          </m:mr>
                        </m:m>
                      </m:e>
                    </m:d>
                  </m:oMath>
                </a14:m>
                <a:r>
                  <a:rPr lang="en-US" b="1" dirty="0" smtClean="0"/>
                  <a:t> Find AA</a:t>
                </a:r>
                <a:r>
                  <a:rPr lang="en-US" b="1" baseline="30000" dirty="0" smtClean="0"/>
                  <a:t>-1</a:t>
                </a:r>
                <a:r>
                  <a:rPr lang="en-US" b="1" dirty="0" smtClean="0"/>
                  <a:t> ; It has to be </a:t>
                </a:r>
                <a:r>
                  <a:rPr lang="en-US" dirty="0"/>
                  <a:t>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mr>
                        </m:m>
                      </m:e>
                    </m:d>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7040" y="924560"/>
                <a:ext cx="11226800" cy="5537200"/>
              </a:xfrm>
              <a:blipFill>
                <a:blip r:embed="rId2"/>
                <a:stretch>
                  <a:fillRect l="-9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75</a:t>
            </a:fld>
            <a:endParaRPr lang="en-US"/>
          </a:p>
        </p:txBody>
      </p:sp>
    </p:spTree>
    <p:extLst>
      <p:ext uri="{BB962C8B-B14F-4D97-AF65-F5344CB8AC3E}">
        <p14:creationId xmlns:p14="http://schemas.microsoft.com/office/powerpoint/2010/main" val="75998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8955"/>
          </a:xfrm>
        </p:spPr>
        <p:txBody>
          <a:bodyPr>
            <a:normAutofit/>
          </a:bodyPr>
          <a:lstStyle/>
          <a:p>
            <a:r>
              <a:rPr lang="en-US" sz="2400" dirty="0" smtClean="0"/>
              <a:t>LALP 3.25</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5600" y="822960"/>
                <a:ext cx="11389360" cy="5760720"/>
              </a:xfrm>
            </p:spPr>
            <p:txBody>
              <a:bodyPr/>
              <a:lstStyle/>
              <a:p>
                <a:r>
                  <a:rPr lang="en-US" dirty="0" smtClean="0"/>
                  <a:t>Find the inverse of A =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3</m:t>
                              </m:r>
                            </m:e>
                          </m:mr>
                          <m:mr>
                            <m:e>
                              <m:r>
                                <a:rPr lang="en-US" b="0" i="1" smtClean="0">
                                  <a:latin typeface="Cambria Math" panose="02040503050406030204" pitchFamily="18" charset="0"/>
                                </a:rPr>
                                <m:t>2</m:t>
                              </m:r>
                            </m:e>
                            <m:e>
                              <m:r>
                                <a:rPr lang="en-US" b="0" i="1" smtClean="0">
                                  <a:latin typeface="Cambria Math" panose="02040503050406030204" pitchFamily="18" charset="0"/>
                                </a:rPr>
                                <m:t>5</m:t>
                              </m:r>
                            </m:e>
                          </m:mr>
                        </m:m>
                      </m:e>
                    </m:d>
                    <m:r>
                      <a:rPr lang="en-US" b="0" i="1" smtClean="0">
                        <a:latin typeface="Cambria Math" panose="02040503050406030204" pitchFamily="18" charset="0"/>
                      </a:rPr>
                      <m:t> </m:t>
                    </m:r>
                  </m:oMath>
                </a14:m>
                <a:endParaRPr lang="en-US" b="0" dirty="0" smtClean="0"/>
              </a:p>
              <a:p>
                <a:r>
                  <a:rPr lang="en-US" dirty="0" smtClean="0"/>
                  <a:t>|A|= -11</a:t>
                </a:r>
                <a:r>
                  <a:rPr lang="en-US" dirty="0"/>
                  <a:t> ≠ 0.</a:t>
                </a:r>
                <a:r>
                  <a:rPr lang="en-US" dirty="0" smtClean="0"/>
                  <a:t> It is a non-singular matrix ; inverse exists</a:t>
                </a:r>
              </a:p>
              <a:p>
                <a:r>
                  <a:rPr lang="en-US" dirty="0" smtClean="0"/>
                  <a:t> Sign matrix = </a:t>
                </a:r>
                <a14:m>
                  <m:oMath xmlns:m="http://schemas.openxmlformats.org/officeDocument/2006/math">
                    <m:d>
                      <m:dPr>
                        <m:ctrlPr>
                          <a:rPr lang="en-US" i="1">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m:t>
                              </m:r>
                            </m:e>
                            <m:e>
                              <m:r>
                                <a:rPr lang="en-US" b="0" i="1" smtClean="0">
                                  <a:latin typeface="Cambria Math" panose="02040503050406030204" pitchFamily="18" charset="0"/>
                                </a:rPr>
                                <m:t>−</m:t>
                              </m:r>
                            </m:e>
                          </m:mr>
                          <m:mr>
                            <m:e>
                              <m:r>
                                <a:rPr lang="en-US" b="0" i="1" smtClean="0">
                                  <a:latin typeface="Cambria Math" panose="02040503050406030204" pitchFamily="18" charset="0"/>
                                </a:rPr>
                                <m:t>−</m:t>
                              </m:r>
                            </m:e>
                            <m:e>
                              <m:r>
                                <a:rPr lang="en-US" b="0" i="1" smtClean="0">
                                  <a:latin typeface="Cambria Math" panose="02040503050406030204" pitchFamily="18" charset="0"/>
                                </a:rPr>
                                <m:t>+</m:t>
                              </m:r>
                            </m:e>
                          </m:mr>
                        </m:m>
                      </m:e>
                    </m:d>
                  </m:oMath>
                </a14:m>
                <a:r>
                  <a:rPr lang="en-US" dirty="0" smtClean="0"/>
                  <a:t> , Matrix of Minors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5</m:t>
                              </m:r>
                            </m:e>
                            <m:e>
                              <m:r>
                                <a:rPr lang="en-US" b="0" i="1" smtClean="0">
                                  <a:latin typeface="Cambria Math" panose="02040503050406030204" pitchFamily="18" charset="0"/>
                                </a:rPr>
                                <m:t>2</m:t>
                              </m:r>
                            </m:e>
                          </m:mr>
                          <m:mr>
                            <m:e>
                              <m:r>
                                <a:rPr lang="en-US" b="0" i="1" smtClean="0">
                                  <a:latin typeface="Cambria Math" panose="02040503050406030204" pitchFamily="18" charset="0"/>
                                </a:rPr>
                                <m:t>3</m:t>
                              </m:r>
                            </m:e>
                            <m:e>
                              <m:r>
                                <a:rPr lang="en-US" b="0" i="1" smtClean="0">
                                  <a:latin typeface="Cambria Math" panose="02040503050406030204" pitchFamily="18" charset="0"/>
                                </a:rPr>
                                <m:t>−1</m:t>
                              </m:r>
                            </m:e>
                          </m:mr>
                        </m:m>
                      </m:e>
                    </m:d>
                  </m:oMath>
                </a14:m>
                <a:endParaRPr lang="en-US" dirty="0" smtClean="0"/>
              </a:p>
              <a:p>
                <a:r>
                  <a:rPr lang="en-US" dirty="0" smtClean="0"/>
                  <a:t>Matrix of cofactors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(5)</m:t>
                              </m:r>
                            </m:e>
                            <m:e>
                              <m:r>
                                <a:rPr lang="en-US" b="0" i="1" smtClean="0">
                                  <a:latin typeface="Cambria Math" panose="02040503050406030204" pitchFamily="18" charset="0"/>
                                </a:rPr>
                                <m:t>−(2)</m:t>
                              </m:r>
                            </m:e>
                          </m:mr>
                          <m:mr>
                            <m:e>
                              <m:r>
                                <a:rPr lang="en-US" b="0" i="1" smtClean="0">
                                  <a:latin typeface="Cambria Math" panose="02040503050406030204" pitchFamily="18" charset="0"/>
                                </a:rPr>
                                <m:t>−(3)</m:t>
                              </m:r>
                            </m:e>
                            <m:e>
                              <m:r>
                                <a:rPr lang="en-US" b="0" i="1" smtClean="0">
                                  <a:latin typeface="Cambria Math" panose="02040503050406030204" pitchFamily="18" charset="0"/>
                                </a:rPr>
                                <m:t>+(−1)</m:t>
                              </m:r>
                            </m:e>
                          </m:mr>
                        </m:m>
                      </m:e>
                    </m:d>
                  </m:oMath>
                </a14:m>
                <a:r>
                  <a:rPr lang="en-US" dirty="0" smtClean="0"/>
                  <a:t>, </a:t>
                </a:r>
              </a:p>
              <a:p>
                <a:r>
                  <a:rPr lang="en-US" dirty="0" smtClean="0"/>
                  <a:t>Transpose this matrix of cofactors and get </a:t>
                </a:r>
                <a:r>
                  <a:rPr lang="en-US" b="1" dirty="0" smtClean="0"/>
                  <a:t>adj. A = </a:t>
                </a:r>
                <a14:m>
                  <m:oMath xmlns:m="http://schemas.openxmlformats.org/officeDocument/2006/math">
                    <m:d>
                      <m:dPr>
                        <m:ctrlPr>
                          <a:rPr lang="en-US" b="1" i="1">
                            <a:latin typeface="Cambria Math"/>
                          </a:rPr>
                        </m:ctrlPr>
                      </m:dPr>
                      <m:e>
                        <m:m>
                          <m:mPr>
                            <m:mcs>
                              <m:mc>
                                <m:mcPr>
                                  <m:count m:val="2"/>
                                  <m:mcJc m:val="center"/>
                                </m:mcPr>
                              </m:mc>
                            </m:mcs>
                            <m:ctrlPr>
                              <a:rPr lang="en-US" b="1" i="1">
                                <a:latin typeface="Cambria Math"/>
                              </a:rPr>
                            </m:ctrlPr>
                          </m:mPr>
                          <m:mr>
                            <m:e>
                              <m:r>
                                <m:rPr>
                                  <m:brk m:alnAt="7"/>
                                </m:rPr>
                                <a:rPr lang="en-US" b="1" i="1" smtClean="0">
                                  <a:latin typeface="Cambria Math" panose="02040503050406030204" pitchFamily="18" charset="0"/>
                                </a:rPr>
                                <m:t>𝟓</m:t>
                              </m:r>
                            </m:e>
                            <m:e>
                              <m:r>
                                <a:rPr lang="en-US" b="1" i="1" smtClean="0">
                                  <a:latin typeface="Cambria Math" panose="02040503050406030204" pitchFamily="18" charset="0"/>
                                </a:rPr>
                                <m:t>−</m:t>
                              </m:r>
                              <m:r>
                                <a:rPr lang="en-US" b="1" i="1">
                                  <a:latin typeface="Cambria Math" panose="02040503050406030204" pitchFamily="18" charset="0"/>
                                </a:rPr>
                                <m:t>𝟑</m:t>
                              </m:r>
                            </m:e>
                          </m:mr>
                          <m:mr>
                            <m:e>
                              <m:r>
                                <a:rPr lang="en-US" b="1" i="1" smtClean="0">
                                  <a:latin typeface="Cambria Math" panose="02040503050406030204" pitchFamily="18" charset="0"/>
                                </a:rPr>
                                <m:t>−</m:t>
                              </m:r>
                              <m:r>
                                <a:rPr lang="en-US" b="1" i="1">
                                  <a:latin typeface="Cambria Math" panose="02040503050406030204" pitchFamily="18" charset="0"/>
                                </a:rPr>
                                <m:t>𝟐</m:t>
                              </m:r>
                            </m:e>
                            <m:e>
                              <m:r>
                                <a:rPr lang="en-US" b="1" i="1" smtClean="0">
                                  <a:latin typeface="Cambria Math" panose="02040503050406030204" pitchFamily="18" charset="0"/>
                                </a:rPr>
                                <m:t>−</m:t>
                              </m:r>
                              <m:r>
                                <a:rPr lang="en-US" b="1" i="1" smtClean="0">
                                  <a:latin typeface="Cambria Math" panose="02040503050406030204" pitchFamily="18" charset="0"/>
                                </a:rPr>
                                <m:t>𝟏</m:t>
                              </m:r>
                            </m:e>
                          </m:mr>
                        </m:m>
                      </m:e>
                    </m:d>
                  </m:oMath>
                </a14:m>
                <a:endParaRPr lang="en-US" b="1" dirty="0" smtClean="0"/>
              </a:p>
              <a:p>
                <a:r>
                  <a:rPr lang="en-US" b="1" dirty="0" smtClean="0"/>
                  <a:t>A</a:t>
                </a:r>
                <a:r>
                  <a:rPr lang="en-US" b="1" baseline="30000" dirty="0" smtClean="0"/>
                  <a:t>-1 </a:t>
                </a:r>
                <a:r>
                  <a:rPr lang="en-US" b="1" dirty="0" smtClean="0"/>
                  <a:t> = </a:t>
                </a:r>
                <a:r>
                  <a:rPr lang="en-US" b="1" dirty="0" err="1" smtClean="0"/>
                  <a:t>adj</a:t>
                </a:r>
                <a:r>
                  <a:rPr lang="en-US" b="1" dirty="0" smtClean="0"/>
                  <a:t> a / |A| =  </a:t>
                </a:r>
                <a14:m>
                  <m:oMath xmlns:m="http://schemas.openxmlformats.org/officeDocument/2006/math">
                    <m:d>
                      <m:dPr>
                        <m:ctrlPr>
                          <a:rPr lang="en-US" b="1" i="1">
                            <a:latin typeface="Cambria Math"/>
                          </a:rPr>
                        </m:ctrlPr>
                      </m:dPr>
                      <m:e>
                        <m:m>
                          <m:mPr>
                            <m:mcs>
                              <m:mc>
                                <m:mcPr>
                                  <m:count m:val="2"/>
                                  <m:mcJc m:val="center"/>
                                </m:mcPr>
                              </m:mc>
                            </m:mcs>
                            <m:ctrlPr>
                              <a:rPr lang="en-US" b="1" i="1">
                                <a:latin typeface="Cambria Math"/>
                              </a:rPr>
                            </m:ctrlPr>
                          </m:mPr>
                          <m:mr>
                            <m:e>
                              <m:r>
                                <m:rPr>
                                  <m:brk m:alnAt="7"/>
                                </m:rPr>
                                <a:rPr lang="en-US" b="1" i="1">
                                  <a:latin typeface="Cambria Math" panose="02040503050406030204" pitchFamily="18" charset="0"/>
                                </a:rPr>
                                <m:t>𝟓</m:t>
                              </m:r>
                            </m:e>
                            <m:e>
                              <m:r>
                                <a:rPr lang="en-US" b="1" i="1">
                                  <a:latin typeface="Cambria Math" panose="02040503050406030204" pitchFamily="18" charset="0"/>
                                </a:rPr>
                                <m:t>−</m:t>
                              </m:r>
                              <m:r>
                                <a:rPr lang="en-US" b="1" i="1">
                                  <a:latin typeface="Cambria Math" panose="02040503050406030204" pitchFamily="18" charset="0"/>
                                </a:rPr>
                                <m:t>𝟑</m:t>
                              </m:r>
                            </m:e>
                          </m:mr>
                          <m:mr>
                            <m:e>
                              <m:r>
                                <a:rPr lang="en-US" b="1" i="1">
                                  <a:latin typeface="Cambria Math" panose="02040503050406030204" pitchFamily="18" charset="0"/>
                                </a:rPr>
                                <m:t>−</m:t>
                              </m:r>
                              <m:r>
                                <a:rPr lang="en-US" b="1" i="1">
                                  <a:latin typeface="Cambria Math" panose="02040503050406030204" pitchFamily="18" charset="0"/>
                                </a:rPr>
                                <m:t>𝟐</m:t>
                              </m:r>
                            </m:e>
                            <m:e>
                              <m:r>
                                <a:rPr lang="en-US" b="1" i="1">
                                  <a:latin typeface="Cambria Math" panose="02040503050406030204" pitchFamily="18" charset="0"/>
                                </a:rPr>
                                <m:t>−</m:t>
                              </m:r>
                              <m:r>
                                <a:rPr lang="en-US" b="1" i="1">
                                  <a:latin typeface="Cambria Math" panose="02040503050406030204" pitchFamily="18" charset="0"/>
                                </a:rPr>
                                <m:t>𝟏</m:t>
                              </m:r>
                            </m:e>
                          </m:mr>
                        </m:m>
                      </m:e>
                    </m:d>
                  </m:oMath>
                </a14:m>
                <a:r>
                  <a:rPr lang="en-US" b="1" dirty="0" smtClean="0"/>
                  <a:t>/ -11 = </a:t>
                </a:r>
                <a14:m>
                  <m:oMath xmlns:m="http://schemas.openxmlformats.org/officeDocument/2006/math">
                    <m:f>
                      <m:fPr>
                        <m:ctrlPr>
                          <a:rPr lang="en-US" b="1" i="1" smtClean="0">
                            <a:latin typeface="Cambria Math"/>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m:t>
                        </m:r>
                        <m:r>
                          <a:rPr lang="en-US" b="1" i="1" smtClean="0">
                            <a:latin typeface="Cambria Math" panose="02040503050406030204" pitchFamily="18" charset="0"/>
                          </a:rPr>
                          <m:t>𝟏𝟏</m:t>
                        </m:r>
                      </m:den>
                    </m:f>
                  </m:oMath>
                </a14:m>
                <a:r>
                  <a:rPr lang="en-US" b="1" dirty="0" smtClean="0"/>
                  <a:t> </a:t>
                </a:r>
                <a14:m>
                  <m:oMath xmlns:m="http://schemas.openxmlformats.org/officeDocument/2006/math">
                    <m:d>
                      <m:dPr>
                        <m:ctrlPr>
                          <a:rPr lang="en-US" b="1" i="1">
                            <a:latin typeface="Cambria Math"/>
                          </a:rPr>
                        </m:ctrlPr>
                      </m:dPr>
                      <m:e>
                        <m:m>
                          <m:mPr>
                            <m:mcs>
                              <m:mc>
                                <m:mcPr>
                                  <m:count m:val="2"/>
                                  <m:mcJc m:val="center"/>
                                </m:mcPr>
                              </m:mc>
                            </m:mcs>
                            <m:ctrlPr>
                              <a:rPr lang="en-US" b="1" i="1">
                                <a:latin typeface="Cambria Math"/>
                              </a:rPr>
                            </m:ctrlPr>
                          </m:mPr>
                          <m:mr>
                            <m:e>
                              <m:r>
                                <m:rPr>
                                  <m:brk m:alnAt="7"/>
                                </m:rPr>
                                <a:rPr lang="en-US" b="1" i="1">
                                  <a:latin typeface="Cambria Math" panose="02040503050406030204" pitchFamily="18" charset="0"/>
                                </a:rPr>
                                <m:t>𝟓</m:t>
                              </m:r>
                            </m:e>
                            <m:e>
                              <m:r>
                                <a:rPr lang="en-US" b="1" i="1">
                                  <a:latin typeface="Cambria Math" panose="02040503050406030204" pitchFamily="18" charset="0"/>
                                </a:rPr>
                                <m:t>−</m:t>
                              </m:r>
                              <m:r>
                                <a:rPr lang="en-US" b="1" i="1">
                                  <a:latin typeface="Cambria Math" panose="02040503050406030204" pitchFamily="18" charset="0"/>
                                </a:rPr>
                                <m:t>𝟑</m:t>
                              </m:r>
                            </m:e>
                          </m:mr>
                          <m:mr>
                            <m:e>
                              <m:r>
                                <a:rPr lang="en-US" b="1" i="1">
                                  <a:latin typeface="Cambria Math" panose="02040503050406030204" pitchFamily="18" charset="0"/>
                                </a:rPr>
                                <m:t>−</m:t>
                              </m:r>
                              <m:r>
                                <a:rPr lang="en-US" b="1" i="1">
                                  <a:latin typeface="Cambria Math" panose="02040503050406030204" pitchFamily="18" charset="0"/>
                                </a:rPr>
                                <m:t>𝟐</m:t>
                              </m:r>
                            </m:e>
                            <m:e>
                              <m:r>
                                <a:rPr lang="en-US" b="1" i="1">
                                  <a:latin typeface="Cambria Math" panose="02040503050406030204" pitchFamily="18" charset="0"/>
                                </a:rPr>
                                <m:t>−</m:t>
                              </m:r>
                              <m:r>
                                <a:rPr lang="en-US" b="1" i="1">
                                  <a:latin typeface="Cambria Math" panose="02040503050406030204" pitchFamily="18" charset="0"/>
                                </a:rPr>
                                <m:t>𝟏</m:t>
                              </m:r>
                            </m:e>
                          </m:mr>
                        </m:m>
                      </m:e>
                    </m:d>
                  </m:oMath>
                </a14:m>
                <a:r>
                  <a:rPr lang="en-US" b="1" dirty="0" smtClean="0"/>
                  <a:t> = </a:t>
                </a:r>
                <a14:m>
                  <m:oMath xmlns:m="http://schemas.openxmlformats.org/officeDocument/2006/math">
                    <m:d>
                      <m:dPr>
                        <m:ctrlPr>
                          <a:rPr lang="en-US" b="1" i="1">
                            <a:latin typeface="Cambria Math"/>
                          </a:rPr>
                        </m:ctrlPr>
                      </m:dPr>
                      <m:e>
                        <m:m>
                          <m:mPr>
                            <m:mcs>
                              <m:mc>
                                <m:mcPr>
                                  <m:count m:val="2"/>
                                  <m:mcJc m:val="center"/>
                                </m:mcPr>
                              </m:mc>
                            </m:mcs>
                            <m:ctrlPr>
                              <a:rPr lang="en-US" b="1" i="1">
                                <a:latin typeface="Cambria Math"/>
                              </a:rPr>
                            </m:ctrlPr>
                          </m:mPr>
                          <m:mr>
                            <m:e>
                              <m:r>
                                <m:rPr>
                                  <m:brk m:alnAt="7"/>
                                </m:rP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rPr>
                                <m:t>/</m:t>
                              </m:r>
                              <m:r>
                                <a:rPr lang="en-US" b="1" i="1" smtClean="0">
                                  <a:latin typeface="Cambria Math" panose="02040503050406030204" pitchFamily="18" charset="0"/>
                                </a:rPr>
                                <m:t>𝟏𝟏</m:t>
                              </m:r>
                            </m:e>
                            <m:e>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𝟏𝟏</m:t>
                              </m:r>
                            </m:e>
                          </m:mr>
                          <m:mr>
                            <m:e>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𝟏𝟏</m:t>
                              </m:r>
                            </m:e>
                            <m:e>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𝟏𝟏</m:t>
                              </m:r>
                            </m:e>
                          </m:mr>
                        </m:m>
                      </m:e>
                    </m:d>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5600" y="822960"/>
                <a:ext cx="11389360" cy="5760720"/>
              </a:xfrm>
              <a:blipFill>
                <a:blip r:embed="rId2"/>
                <a:stretch>
                  <a:fillRect l="-9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76</a:t>
            </a:fld>
            <a:endParaRPr lang="en-US"/>
          </a:p>
        </p:txBody>
      </p:sp>
    </p:spTree>
    <p:extLst>
      <p:ext uri="{BB962C8B-B14F-4D97-AF65-F5344CB8AC3E}">
        <p14:creationId xmlns:p14="http://schemas.microsoft.com/office/powerpoint/2010/main" val="1928153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8315"/>
          </a:xfrm>
        </p:spPr>
        <p:txBody>
          <a:bodyPr>
            <a:normAutofit/>
          </a:bodyPr>
          <a:lstStyle/>
          <a:p>
            <a:r>
              <a:rPr lang="en-US" sz="2400" dirty="0" smtClean="0"/>
              <a:t>LALP 3.26</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20" y="853440"/>
                <a:ext cx="11430000" cy="5892800"/>
              </a:xfrm>
            </p:spPr>
            <p:txBody>
              <a:bodyPr/>
              <a:lstStyle/>
              <a:p>
                <a:r>
                  <a:rPr lang="en-US" smtClean="0"/>
                  <a:t>Assignment part 2:</a:t>
                </a:r>
                <a:endParaRPr lang="en-US" dirty="0" smtClean="0"/>
              </a:p>
              <a:p>
                <a:r>
                  <a:rPr lang="en-US" dirty="0" smtClean="0"/>
                  <a:t>1 Find the inverse of A =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mr>
                          <m:mr>
                            <m:e>
                              <m:r>
                                <a:rPr lang="en-US" b="0" i="1" smtClean="0">
                                  <a:latin typeface="Cambria Math" panose="02040503050406030204" pitchFamily="18" charset="0"/>
                                </a:rPr>
                                <m:t>3</m:t>
                              </m:r>
                            </m:e>
                            <m:e>
                              <m:r>
                                <a:rPr lang="en-US" b="0" i="1" smtClean="0">
                                  <a:latin typeface="Cambria Math" panose="02040503050406030204" pitchFamily="18" charset="0"/>
                                </a:rPr>
                                <m:t>4</m:t>
                              </m:r>
                            </m:e>
                          </m:mr>
                        </m:m>
                      </m:e>
                    </m:d>
                    <m:r>
                      <a:rPr lang="en-US" b="0" i="1" smtClean="0">
                        <a:latin typeface="Cambria Math" panose="02040503050406030204" pitchFamily="18" charset="0"/>
                      </a:rPr>
                      <m:t> </m:t>
                    </m:r>
                    <m:r>
                      <a:rPr lang="en-US" b="0" i="1" smtClean="0">
                        <a:latin typeface="Cambria Math" panose="02040503050406030204" pitchFamily="18" charset="0"/>
                      </a:rPr>
                      <m:t>𝑎𝑛</m:t>
                    </m:r>
                  </m:oMath>
                </a14:m>
                <a:r>
                  <a:rPr lang="en-US" dirty="0" smtClean="0"/>
                  <a:t>d check AA</a:t>
                </a:r>
                <a:r>
                  <a:rPr lang="en-US" baseline="30000" dirty="0" smtClean="0"/>
                  <a:t>-1</a:t>
                </a:r>
                <a:endParaRPr lang="en-US" dirty="0" smtClean="0"/>
              </a:p>
              <a:p>
                <a:r>
                  <a:rPr lang="en-US" dirty="0" smtClean="0"/>
                  <a:t>2 For A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−2</m:t>
                              </m:r>
                            </m:e>
                          </m:mr>
                          <m:mr>
                            <m:e>
                              <m:r>
                                <a:rPr lang="en-US" i="1">
                                  <a:latin typeface="Cambria Math" panose="02040503050406030204" pitchFamily="18" charset="0"/>
                                </a:rPr>
                                <m:t>3</m:t>
                              </m:r>
                            </m:e>
                            <m:e>
                              <m:r>
                                <a:rPr lang="en-US" i="1">
                                  <a:latin typeface="Cambria Math" panose="02040503050406030204" pitchFamily="18" charset="0"/>
                                </a:rPr>
                                <m:t>4</m:t>
                              </m:r>
                            </m:e>
                          </m:mr>
                        </m:m>
                      </m:e>
                    </m:d>
                  </m:oMath>
                </a14:m>
                <a:r>
                  <a:rPr lang="en-US" dirty="0" smtClean="0"/>
                  <a:t> and B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2</m:t>
                              </m:r>
                            </m:e>
                            <m:e>
                              <m:r>
                                <a:rPr lang="en-US" i="1">
                                  <a:latin typeface="Cambria Math" panose="02040503050406030204" pitchFamily="18" charset="0"/>
                                </a:rPr>
                                <m:t>−2</m:t>
                              </m:r>
                            </m:e>
                          </m:mr>
                          <m:mr>
                            <m:e>
                              <m:r>
                                <a:rPr lang="en-US" b="0" i="1" smtClean="0">
                                  <a:latin typeface="Cambria Math" panose="02040503050406030204" pitchFamily="18" charset="0"/>
                                </a:rPr>
                                <m:t>5</m:t>
                              </m:r>
                            </m:e>
                            <m:e>
                              <m:r>
                                <a:rPr lang="en-US" i="1">
                                  <a:latin typeface="Cambria Math" panose="02040503050406030204" pitchFamily="18" charset="0"/>
                                </a:rPr>
                                <m:t>4</m:t>
                              </m:r>
                            </m:e>
                          </m:mr>
                        </m:m>
                      </m:e>
                    </m:d>
                  </m:oMath>
                </a14:m>
                <a:r>
                  <a:rPr lang="en-US" dirty="0" smtClean="0"/>
                  <a:t>, find (a) AB    (b) (AB)</a:t>
                </a:r>
                <a:r>
                  <a:rPr lang="en-US" baseline="30000" dirty="0" smtClean="0"/>
                  <a:t>-1</a:t>
                </a:r>
                <a:r>
                  <a:rPr lang="en-US" dirty="0" smtClean="0"/>
                  <a:t>   ( c) A</a:t>
                </a:r>
                <a:r>
                  <a:rPr lang="en-US" baseline="30000" dirty="0" smtClean="0"/>
                  <a:t>-1</a:t>
                </a:r>
                <a:endParaRPr lang="en-US" dirty="0" smtClean="0"/>
              </a:p>
              <a:p>
                <a:r>
                  <a:rPr lang="en-US" dirty="0" smtClean="0"/>
                  <a:t>(d) B</a:t>
                </a:r>
                <a:r>
                  <a:rPr lang="en-US" baseline="30000" dirty="0" smtClean="0"/>
                  <a:t>-1</a:t>
                </a:r>
                <a:r>
                  <a:rPr lang="en-US" dirty="0" smtClean="0"/>
                  <a:t> ,   (E) B</a:t>
                </a:r>
                <a:r>
                  <a:rPr lang="en-US" baseline="30000" dirty="0" smtClean="0"/>
                  <a:t>-1</a:t>
                </a:r>
                <a:r>
                  <a:rPr lang="en-US" dirty="0" smtClean="0"/>
                  <a:t> A</a:t>
                </a:r>
                <a:r>
                  <a:rPr lang="en-US" baseline="30000" dirty="0" smtClean="0"/>
                  <a:t>-1    </a:t>
                </a:r>
                <a:r>
                  <a:rPr lang="en-US" dirty="0" smtClean="0"/>
                  <a:t> ( F) ( A – 2B) </a:t>
                </a:r>
                <a:r>
                  <a:rPr lang="en-US" baseline="30000" dirty="0" smtClean="0"/>
                  <a:t>-1 </a:t>
                </a:r>
              </a:p>
              <a:p>
                <a:r>
                  <a:rPr lang="en-US" dirty="0" smtClean="0"/>
                  <a:t>3  Find the inverse of A = </a:t>
                </a:r>
                <a14:m>
                  <m:oMath xmlns:m="http://schemas.openxmlformats.org/officeDocument/2006/math">
                    <m:d>
                      <m:dPr>
                        <m:ctrlPr>
                          <a:rPr lang="en-US" i="1" smtClean="0">
                            <a:latin typeface="Cambria Math"/>
                          </a:rPr>
                        </m:ctrlPr>
                      </m:dPr>
                      <m:e>
                        <m:m>
                          <m:mPr>
                            <m:mcs>
                              <m:mc>
                                <m:mcPr>
                                  <m:count m:val="3"/>
                                  <m:mcJc m:val="center"/>
                                </m:mcPr>
                              </m:mc>
                            </m:mcs>
                            <m:ctrlPr>
                              <a:rPr lang="en-US"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3</m:t>
                              </m:r>
                            </m:e>
                            <m:e>
                              <m:r>
                                <a:rPr lang="en-US" b="0" i="1" smtClean="0">
                                  <a:latin typeface="Cambria Math" panose="02040503050406030204" pitchFamily="18" charset="0"/>
                                </a:rPr>
                                <m:t>1</m:t>
                              </m:r>
                            </m:e>
                          </m:mr>
                          <m:mr>
                            <m:e>
                              <m:r>
                                <a:rPr lang="en-US" b="0" i="1" smtClean="0">
                                  <a:latin typeface="Cambria Math" panose="02040503050406030204" pitchFamily="18" charset="0"/>
                                </a:rPr>
                                <m:t>2</m:t>
                              </m:r>
                            </m:e>
                            <m:e>
                              <m:r>
                                <a:rPr lang="en-US" b="0" i="1" smtClean="0">
                                  <a:latin typeface="Cambria Math" panose="02040503050406030204" pitchFamily="18" charset="0"/>
                                </a:rPr>
                                <m:t>1</m:t>
                              </m:r>
                            </m:e>
                            <m:e>
                              <m:r>
                                <a:rPr lang="en-US" b="0" i="1" smtClean="0">
                                  <a:latin typeface="Cambria Math" panose="02040503050406030204" pitchFamily="18" charset="0"/>
                                </a:rPr>
                                <m:t>−2</m:t>
                              </m:r>
                            </m:e>
                          </m:mr>
                        </m:m>
                      </m:e>
                    </m:d>
                  </m:oMath>
                </a14:m>
                <a:endParaRPr lang="en-US" dirty="0" smtClean="0"/>
              </a:p>
              <a:p>
                <a:r>
                  <a:rPr lang="en-US" dirty="0" smtClean="0"/>
                  <a:t>4 For </a:t>
                </a:r>
                <a:r>
                  <a:rPr lang="en-US" dirty="0"/>
                  <a:t>A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−2</m:t>
                              </m:r>
                            </m:e>
                          </m:mr>
                          <m:mr>
                            <m:e>
                              <m:r>
                                <a:rPr lang="en-US" i="1">
                                  <a:latin typeface="Cambria Math" panose="02040503050406030204" pitchFamily="18" charset="0"/>
                                </a:rPr>
                                <m:t>3</m:t>
                              </m:r>
                            </m:e>
                            <m:e>
                              <m:r>
                                <a:rPr lang="en-US" i="1">
                                  <a:latin typeface="Cambria Math" panose="02040503050406030204" pitchFamily="18" charset="0"/>
                                </a:rPr>
                                <m:t>4</m:t>
                              </m:r>
                            </m:e>
                          </m:mr>
                        </m:m>
                      </m:e>
                    </m:d>
                  </m:oMath>
                </a14:m>
                <a:r>
                  <a:rPr lang="en-US" dirty="0" smtClean="0"/>
                  <a:t> find (A’)</a:t>
                </a:r>
                <a:r>
                  <a:rPr lang="en-US" baseline="30000" dirty="0" smtClean="0"/>
                  <a:t>-1</a:t>
                </a:r>
              </a:p>
              <a:p>
                <a:endParaRPr lang="en-US" dirty="0" smtClean="0"/>
              </a:p>
              <a:p>
                <a:r>
                  <a:rPr lang="en-US" dirty="0" smtClean="0"/>
                  <a:t>5 Is it same as (A</a:t>
                </a:r>
                <a:r>
                  <a:rPr lang="en-US" baseline="30000" dirty="0" smtClean="0"/>
                  <a:t>-1</a:t>
                </a:r>
                <a:r>
                  <a:rPr lang="en-US" dirty="0" smtClean="0"/>
                  <a:t>)’ ?</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20" y="853440"/>
                <a:ext cx="11430000" cy="5892800"/>
              </a:xfrm>
              <a:blipFill>
                <a:blip r:embed="rId2"/>
                <a:stretch>
                  <a:fillRect l="-960" t="-16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77</a:t>
            </a:fld>
            <a:endParaRPr lang="en-US"/>
          </a:p>
        </p:txBody>
      </p:sp>
    </p:spTree>
    <p:extLst>
      <p:ext uri="{BB962C8B-B14F-4D97-AF65-F5344CB8AC3E}">
        <p14:creationId xmlns:p14="http://schemas.microsoft.com/office/powerpoint/2010/main" val="680686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LALP unit 4</a:t>
            </a:r>
            <a:endParaRPr lang="en-US" dirty="0"/>
          </a:p>
        </p:txBody>
      </p:sp>
      <p:sp>
        <p:nvSpPr>
          <p:cNvPr id="3" name="Subtitle 2"/>
          <p:cNvSpPr>
            <a:spLocks noGrp="1"/>
          </p:cNvSpPr>
          <p:nvPr>
            <p:ph type="subTitle" idx="1"/>
          </p:nvPr>
        </p:nvSpPr>
        <p:spPr/>
        <p:txBody>
          <a:bodyPr/>
          <a:lstStyle/>
          <a:p>
            <a:r>
              <a:rPr lang="en-US" dirty="0" smtClean="0"/>
              <a:t>DR. Pradeep . J. .Jha</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78</a:t>
            </a:fld>
            <a:endParaRPr lang="en-US"/>
          </a:p>
        </p:txBody>
      </p:sp>
    </p:spTree>
    <p:extLst>
      <p:ext uri="{BB962C8B-B14F-4D97-AF65-F5344CB8AC3E}">
        <p14:creationId xmlns:p14="http://schemas.microsoft.com/office/powerpoint/2010/main" val="19182553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9435"/>
          </a:xfrm>
        </p:spPr>
        <p:txBody>
          <a:bodyPr>
            <a:normAutofit/>
          </a:bodyPr>
          <a:lstStyle/>
          <a:p>
            <a:r>
              <a:rPr lang="en-US" sz="2800" dirty="0" smtClean="0"/>
              <a:t>LALP 4.1</a:t>
            </a:r>
            <a:endParaRPr lang="en-US" sz="2800" dirty="0"/>
          </a:p>
        </p:txBody>
      </p:sp>
      <p:sp>
        <p:nvSpPr>
          <p:cNvPr id="3" name="Content Placeholder 2"/>
          <p:cNvSpPr>
            <a:spLocks noGrp="1"/>
          </p:cNvSpPr>
          <p:nvPr>
            <p:ph idx="1"/>
          </p:nvPr>
        </p:nvSpPr>
        <p:spPr>
          <a:xfrm>
            <a:off x="294640" y="924560"/>
            <a:ext cx="11531600" cy="5740400"/>
          </a:xfrm>
        </p:spPr>
        <p:txBody>
          <a:bodyPr/>
          <a:lstStyle/>
          <a:p>
            <a:r>
              <a:rPr lang="en-US" dirty="0" smtClean="0"/>
              <a:t>System of linear Equations:</a:t>
            </a:r>
          </a:p>
          <a:p>
            <a:r>
              <a:rPr lang="en-US" dirty="0" smtClean="0"/>
              <a:t>We have a system of two linear equations  in R</a:t>
            </a:r>
            <a:r>
              <a:rPr lang="en-US" baseline="30000" dirty="0" smtClean="0"/>
              <a:t>2</a:t>
            </a:r>
            <a:r>
              <a:rPr lang="en-US" dirty="0" smtClean="0"/>
              <a:t> which shows two lines. Either they are parallel or they intersect at one point only. This is the point of intersection of two lines. It means that the coordinate of that point will </a:t>
            </a:r>
            <a:r>
              <a:rPr lang="en-US" dirty="0" err="1" smtClean="0"/>
              <a:t>satify</a:t>
            </a:r>
            <a:r>
              <a:rPr lang="en-US" dirty="0" smtClean="0"/>
              <a:t> equation of both lines.</a:t>
            </a:r>
          </a:p>
          <a:p>
            <a:r>
              <a:rPr lang="en-US" dirty="0" smtClean="0"/>
              <a:t>We would like to identify such situations using the notion of ‘ inverse of a matrix’. </a:t>
            </a:r>
          </a:p>
          <a:p>
            <a:r>
              <a:rPr lang="en-US" dirty="0" smtClean="0"/>
              <a:t>We consider two examples in order to verify existence of point of intersection. </a:t>
            </a:r>
          </a:p>
          <a:p>
            <a:r>
              <a:rPr lang="en-US" dirty="0" smtClean="0"/>
              <a:t>General approach:</a:t>
            </a:r>
          </a:p>
          <a:p>
            <a:r>
              <a:rPr lang="en-US" dirty="0" smtClean="0"/>
              <a:t>Consider a1x + b1y = c1   …(1)</a:t>
            </a:r>
          </a:p>
          <a:p>
            <a:r>
              <a:rPr lang="en-US" dirty="0"/>
              <a:t> </a:t>
            </a:r>
            <a:r>
              <a:rPr lang="en-US" dirty="0" smtClean="0"/>
              <a:t>     and    a2x + b2y = c2 . .. (2)</a:t>
            </a:r>
          </a:p>
          <a:p>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79</a:t>
            </a:fld>
            <a:endParaRPr lang="en-US"/>
          </a:p>
        </p:txBody>
      </p:sp>
    </p:spTree>
    <p:extLst>
      <p:ext uri="{BB962C8B-B14F-4D97-AF65-F5344CB8AC3E}">
        <p14:creationId xmlns:p14="http://schemas.microsoft.com/office/powerpoint/2010/main" val="3917949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17195"/>
          </a:xfrm>
        </p:spPr>
        <p:txBody>
          <a:bodyPr>
            <a:noAutofit/>
          </a:bodyPr>
          <a:lstStyle/>
          <a:p>
            <a:r>
              <a:rPr lang="en-US" sz="2800" dirty="0" smtClean="0"/>
              <a:t>LALP-7</a:t>
            </a:r>
            <a:endParaRPr lang="en-US" sz="2800" dirty="0"/>
          </a:p>
        </p:txBody>
      </p:sp>
      <p:sp>
        <p:nvSpPr>
          <p:cNvPr id="3" name="Content Placeholder 2"/>
          <p:cNvSpPr>
            <a:spLocks noGrp="1"/>
          </p:cNvSpPr>
          <p:nvPr>
            <p:ph idx="1"/>
          </p:nvPr>
        </p:nvSpPr>
        <p:spPr>
          <a:xfrm>
            <a:off x="436880" y="782320"/>
            <a:ext cx="11379200" cy="5709920"/>
          </a:xfrm>
        </p:spPr>
        <p:txBody>
          <a:bodyPr>
            <a:normAutofit lnSpcReduction="10000"/>
          </a:bodyPr>
          <a:lstStyle/>
          <a:p>
            <a:r>
              <a:rPr lang="en-US" dirty="0" smtClean="0"/>
              <a:t>Fundamentals:</a:t>
            </a:r>
          </a:p>
          <a:p>
            <a:r>
              <a:rPr lang="en-US" b="1" dirty="0" smtClean="0"/>
              <a:t>1 </a:t>
            </a:r>
            <a:r>
              <a:rPr lang="en-US" dirty="0" smtClean="0"/>
              <a:t>Equality of two vectors of the same space, If  P = ( x, y, z)  Q = ( a, b, c) </a:t>
            </a:r>
          </a:p>
          <a:p>
            <a:r>
              <a:rPr lang="en-US" dirty="0"/>
              <a:t> </a:t>
            </a:r>
            <a:r>
              <a:rPr lang="en-US" dirty="0" smtClean="0"/>
              <a:t>   P = Q          corresponding components are equal.</a:t>
            </a:r>
          </a:p>
          <a:p>
            <a:r>
              <a:rPr lang="en-US" dirty="0"/>
              <a:t> </a:t>
            </a:r>
            <a:r>
              <a:rPr lang="en-US" dirty="0" smtClean="0"/>
              <a:t>       i.e. x = a, y = b , and z = c and vice- versa</a:t>
            </a:r>
          </a:p>
          <a:p>
            <a:r>
              <a:rPr lang="en-US" b="1" dirty="0" smtClean="0"/>
              <a:t>2</a:t>
            </a:r>
            <a:r>
              <a:rPr lang="en-US" dirty="0" smtClean="0"/>
              <a:t> Addition of two vectors. : Addition of two vectors of the same space is also a vector.</a:t>
            </a:r>
          </a:p>
          <a:p>
            <a:r>
              <a:rPr lang="en-US" dirty="0"/>
              <a:t> P = ( x, y, z</a:t>
            </a:r>
            <a:r>
              <a:rPr lang="en-US" dirty="0" smtClean="0"/>
              <a:t>),  </a:t>
            </a:r>
            <a:r>
              <a:rPr lang="en-US" dirty="0"/>
              <a:t>Q = ( a, b, c) </a:t>
            </a:r>
            <a:r>
              <a:rPr lang="en-US" dirty="0" smtClean="0"/>
              <a:t>are the two </a:t>
            </a:r>
            <a:r>
              <a:rPr lang="en-US" dirty="0" err="1" smtClean="0"/>
              <a:t>ve</a:t>
            </a:r>
            <a:r>
              <a:rPr lang="en-US" dirty="0" smtClean="0"/>
              <a:t> </a:t>
            </a:r>
            <a:r>
              <a:rPr lang="en-US" dirty="0" err="1" smtClean="0"/>
              <a:t>ctors</a:t>
            </a:r>
            <a:r>
              <a:rPr lang="en-US" dirty="0" smtClean="0"/>
              <a:t> of R</a:t>
            </a:r>
            <a:r>
              <a:rPr lang="en-US" baseline="30000" dirty="0" smtClean="0"/>
              <a:t>3 </a:t>
            </a:r>
            <a:r>
              <a:rPr lang="en-US" dirty="0" smtClean="0"/>
              <a:t> then their addition is also a vector. </a:t>
            </a:r>
          </a:p>
          <a:p>
            <a:r>
              <a:rPr lang="en-US" baseline="30000" dirty="0" smtClean="0"/>
              <a:t>   </a:t>
            </a:r>
            <a:r>
              <a:rPr lang="en-US" b="1" dirty="0" smtClean="0"/>
              <a:t>P + Q = R = (x +a, y +b, z +c) </a:t>
            </a:r>
          </a:p>
          <a:p>
            <a:r>
              <a:rPr lang="en-US" dirty="0" smtClean="0"/>
              <a:t>  </a:t>
            </a:r>
            <a:r>
              <a:rPr lang="en-US" b="1" dirty="0" smtClean="0"/>
              <a:t>3</a:t>
            </a:r>
            <a:r>
              <a:rPr lang="en-US" dirty="0" smtClean="0"/>
              <a:t>  Multiplication by a scalar: </a:t>
            </a:r>
            <a:r>
              <a:rPr lang="en-US" dirty="0" err="1" smtClean="0"/>
              <a:t>Multilication</a:t>
            </a:r>
            <a:r>
              <a:rPr lang="en-US" dirty="0" smtClean="0"/>
              <a:t> of a vector y a scalar results in to a vector.  For a </a:t>
            </a:r>
            <a:r>
              <a:rPr lang="en-US" dirty="0" err="1" smtClean="0"/>
              <a:t>eal</a:t>
            </a:r>
            <a:r>
              <a:rPr lang="en-US" dirty="0" smtClean="0"/>
              <a:t> value </a:t>
            </a:r>
            <a:r>
              <a:rPr lang="en-US" b="1" dirty="0" smtClean="0"/>
              <a:t>c, and a vector p = (</a:t>
            </a:r>
            <a:r>
              <a:rPr lang="en-US" b="1" dirty="0" err="1" smtClean="0"/>
              <a:t>x,y</a:t>
            </a:r>
            <a:r>
              <a:rPr lang="en-US" b="1" dirty="0" smtClean="0"/>
              <a:t>, z) , it is denoted as</a:t>
            </a:r>
          </a:p>
          <a:p>
            <a:r>
              <a:rPr lang="en-US" b="1" dirty="0" err="1" smtClean="0"/>
              <a:t>Cp</a:t>
            </a:r>
            <a:r>
              <a:rPr lang="en-US" b="1" dirty="0" smtClean="0"/>
              <a:t>= c (</a:t>
            </a:r>
            <a:r>
              <a:rPr lang="en-US" b="1" dirty="0" err="1" smtClean="0"/>
              <a:t>x,y,z</a:t>
            </a:r>
            <a:r>
              <a:rPr lang="en-US" b="1" dirty="0" smtClean="0"/>
              <a:t>) = ( cx, cy, </a:t>
            </a:r>
            <a:r>
              <a:rPr lang="en-US" b="1" dirty="0" err="1" smtClean="0"/>
              <a:t>cz</a:t>
            </a:r>
            <a:r>
              <a:rPr lang="en-US" b="1" dirty="0" smtClean="0"/>
              <a:t>) </a:t>
            </a:r>
            <a:r>
              <a:rPr lang="en-US" b="1" dirty="0" err="1" smtClean="0"/>
              <a:t>e.g</a:t>
            </a:r>
            <a:r>
              <a:rPr lang="en-US" b="1" dirty="0" smtClean="0"/>
              <a:t>    5( -1, 2, 14) = ( -5, 10, 70)</a:t>
            </a:r>
            <a:endParaRPr lang="en-US" dirty="0"/>
          </a:p>
        </p:txBody>
      </p:sp>
      <p:sp>
        <p:nvSpPr>
          <p:cNvPr id="4" name="Left-Right Arrow 3"/>
          <p:cNvSpPr/>
          <p:nvPr/>
        </p:nvSpPr>
        <p:spPr>
          <a:xfrm flipV="1">
            <a:off x="2123440" y="1930401"/>
            <a:ext cx="477520" cy="1727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E7DE1435-65CC-43DB-90FE-CEFBCA305A4E}" type="slidenum">
              <a:rPr lang="en-US" smtClean="0"/>
              <a:t>8</a:t>
            </a:fld>
            <a:endParaRPr lang="en-US"/>
          </a:p>
        </p:txBody>
      </p:sp>
    </p:spTree>
    <p:extLst>
      <p:ext uri="{BB962C8B-B14F-4D97-AF65-F5344CB8AC3E}">
        <p14:creationId xmlns:p14="http://schemas.microsoft.com/office/powerpoint/2010/main" val="3705062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9435"/>
          </a:xfrm>
        </p:spPr>
        <p:txBody>
          <a:bodyPr>
            <a:normAutofit/>
          </a:bodyPr>
          <a:lstStyle/>
          <a:p>
            <a:r>
              <a:rPr lang="en-US" sz="2800" dirty="0" smtClean="0"/>
              <a:t>LALP 4.2 </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3360" y="924560"/>
                <a:ext cx="11551920" cy="5720080"/>
              </a:xfrm>
            </p:spPr>
            <p:txBody>
              <a:bodyPr/>
              <a:lstStyle/>
              <a:p>
                <a:r>
                  <a:rPr lang="en-US" dirty="0" smtClean="0"/>
                  <a:t>The system in matrix equation form can be written as </a:t>
                </a:r>
              </a:p>
              <a:p>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𝑎</m:t>
                              </m:r>
                              <m:r>
                                <a:rPr lang="en-US" b="0" i="1" smtClean="0">
                                  <a:latin typeface="Cambria Math" panose="02040503050406030204" pitchFamily="18" charset="0"/>
                                </a:rPr>
                                <m:t>1</m:t>
                              </m:r>
                            </m:e>
                            <m:e>
                              <m:r>
                                <a:rPr lang="en-US" b="0" i="1" smtClean="0">
                                  <a:latin typeface="Cambria Math" panose="02040503050406030204" pitchFamily="18" charset="0"/>
                                </a:rPr>
                                <m:t>𝑏</m:t>
                              </m:r>
                              <m:r>
                                <a:rPr lang="en-US" b="0" i="1" smtClean="0">
                                  <a:latin typeface="Cambria Math" panose="02040503050406030204" pitchFamily="18" charset="0"/>
                                </a:rPr>
                                <m:t>1</m:t>
                              </m:r>
                            </m:e>
                          </m:mr>
                          <m:mr>
                            <m:e>
                              <m:r>
                                <a:rPr lang="en-US" b="0" i="1" smtClean="0">
                                  <a:latin typeface="Cambria Math" panose="02040503050406030204" pitchFamily="18" charset="0"/>
                                </a:rPr>
                                <m:t>𝑎</m:t>
                              </m:r>
                              <m:r>
                                <a:rPr lang="en-US" b="0" i="1" smtClean="0">
                                  <a:latin typeface="Cambria Math" panose="02040503050406030204" pitchFamily="18" charset="0"/>
                                </a:rPr>
                                <m:t>2</m:t>
                              </m:r>
                            </m:e>
                            <m:e>
                              <m:r>
                                <a:rPr lang="en-US" b="0" i="1" smtClean="0">
                                  <a:latin typeface="Cambria Math" panose="02040503050406030204" pitchFamily="18" charset="0"/>
                                </a:rPr>
                                <m:t>𝑏</m:t>
                              </m:r>
                              <m:r>
                                <a:rPr lang="en-US" b="0" i="1" smtClean="0">
                                  <a:latin typeface="Cambria Math" panose="02040503050406030204" pitchFamily="18" charset="0"/>
                                </a:rPr>
                                <m:t>2</m:t>
                              </m:r>
                            </m:e>
                          </m:mr>
                        </m:m>
                      </m:e>
                    </m:d>
                    <m:r>
                      <a:rPr lang="en-US" b="0" i="1" smtClean="0">
                        <a:latin typeface="Cambria Math" panose="02040503050406030204" pitchFamily="18" charset="0"/>
                      </a:rPr>
                      <m:t> </m:t>
                    </m:r>
                    <m:d>
                      <m:dPr>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r>
                      <a:rPr lang="en-US" b="0" i="1" smtClean="0">
                        <a:latin typeface="Cambria Math" panose="02040503050406030204" pitchFamily="18" charset="0"/>
                      </a:rPr>
                      <m:t>= </m:t>
                    </m:r>
                    <m:d>
                      <m:dPr>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𝑐</m:t>
                              </m:r>
                              <m:r>
                                <a:rPr lang="en-US" b="0" i="1" smtClean="0">
                                  <a:latin typeface="Cambria Math" panose="02040503050406030204" pitchFamily="18" charset="0"/>
                                </a:rPr>
                                <m:t>1</m:t>
                              </m:r>
                            </m:e>
                          </m:mr>
                          <m:mr>
                            <m:e>
                              <m:r>
                                <a:rPr lang="en-US" b="0" i="1" smtClean="0">
                                  <a:latin typeface="Cambria Math" panose="02040503050406030204" pitchFamily="18" charset="0"/>
                                </a:rPr>
                                <m:t>𝑐</m:t>
                              </m:r>
                              <m:r>
                                <a:rPr lang="en-US" b="0" i="1" smtClean="0">
                                  <a:latin typeface="Cambria Math" panose="02040503050406030204" pitchFamily="18" charset="0"/>
                                </a:rPr>
                                <m:t>2</m:t>
                              </m:r>
                            </m:e>
                          </m:mr>
                        </m:m>
                      </m:e>
                    </m:d>
                  </m:oMath>
                </a14:m>
                <a:r>
                  <a:rPr lang="en-US" dirty="0" smtClean="0"/>
                  <a:t>  check this; say </a:t>
                </a:r>
                <a:r>
                  <a:rPr lang="en-US" b="1" dirty="0" smtClean="0"/>
                  <a:t>AX  = B</a:t>
                </a:r>
              </a:p>
              <a:p>
                <a:r>
                  <a:rPr lang="en-US" b="1" dirty="0"/>
                  <a:t> </a:t>
                </a:r>
                <a:r>
                  <a:rPr lang="en-US" b="1" dirty="0" smtClean="0"/>
                  <a:t>      A            X            B</a:t>
                </a:r>
              </a:p>
              <a:p>
                <a:r>
                  <a:rPr lang="en-US" b="1" dirty="0" smtClean="0"/>
                  <a:t>If </a:t>
                </a:r>
                <a:r>
                  <a:rPr lang="en-US" dirty="0" smtClean="0"/>
                  <a:t>the solution of the system; i.e. values of x, and y which can satisfy the equation.</a:t>
                </a:r>
              </a:p>
              <a:p>
                <a:r>
                  <a:rPr lang="en-US" b="1" dirty="0" smtClean="0"/>
                  <a:t>So X = </a:t>
                </a:r>
                <a14:m>
                  <m:oMath xmlns:m="http://schemas.openxmlformats.org/officeDocument/2006/math">
                    <m:d>
                      <m:dPr>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oMath>
                </a14:m>
                <a:r>
                  <a:rPr lang="en-US" b="1" dirty="0" smtClean="0"/>
                  <a:t> = A</a:t>
                </a:r>
                <a:r>
                  <a:rPr lang="en-US" b="1" baseline="30000" dirty="0" smtClean="0"/>
                  <a:t>-1</a:t>
                </a:r>
                <a:r>
                  <a:rPr lang="en-US" b="1" dirty="0" smtClean="0"/>
                  <a:t> B  where A</a:t>
                </a:r>
                <a:r>
                  <a:rPr lang="en-US" b="1" baseline="30000" dirty="0" smtClean="0"/>
                  <a:t>-1 </a:t>
                </a:r>
                <a:r>
                  <a:rPr lang="en-US" b="1" dirty="0" smtClean="0"/>
                  <a:t>= </a:t>
                </a:r>
                <a:r>
                  <a:rPr lang="en-US" b="1" dirty="0" err="1" smtClean="0"/>
                  <a:t>adj</a:t>
                </a:r>
                <a:r>
                  <a:rPr lang="en-US" b="1" dirty="0" smtClean="0"/>
                  <a:t> A/ |A| if |A| ≠0, </a:t>
                </a:r>
                <a:r>
                  <a:rPr lang="en-US" dirty="0" smtClean="0"/>
                  <a:t> </a:t>
                </a:r>
                <a:r>
                  <a:rPr lang="en-US" dirty="0" err="1" smtClean="0"/>
                  <a:t>I,e</a:t>
                </a:r>
                <a:r>
                  <a:rPr lang="en-US" dirty="0" smtClean="0"/>
                  <a:t>. A is a non- singular matrix.</a:t>
                </a:r>
              </a:p>
              <a:p>
                <a:r>
                  <a:rPr lang="en-US" dirty="0" smtClean="0"/>
                  <a:t>Example 1: Solve the system x +2y =5, 3x + 4y = 11,</a:t>
                </a:r>
              </a:p>
              <a:p>
                <a:r>
                  <a:rPr lang="en-US" dirty="0" smtClean="0"/>
                  <a:t>In the matrix notation the system is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mr>
                          <m:mr>
                            <m:e>
                              <m:r>
                                <a:rPr lang="en-US" b="0" i="1" smtClean="0">
                                  <a:latin typeface="Cambria Math" panose="02040503050406030204" pitchFamily="18" charset="0"/>
                                </a:rPr>
                                <m:t>3</m:t>
                              </m:r>
                            </m:e>
                            <m:e>
                              <m:r>
                                <a:rPr lang="en-US" b="0" i="1" smtClean="0">
                                  <a:latin typeface="Cambria Math" panose="02040503050406030204" pitchFamily="18" charset="0"/>
                                </a:rPr>
                                <m:t>4</m:t>
                              </m:r>
                            </m:e>
                          </m:mr>
                        </m:m>
                      </m:e>
                    </m:d>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r>
                      <a:rPr lang="en-US" b="0" i="1" smtClean="0">
                        <a:latin typeface="Cambria Math" panose="02040503050406030204" pitchFamily="18" charset="0"/>
                      </a:rPr>
                      <m:t>=</m:t>
                    </m:r>
                    <m:d>
                      <m:dPr>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5</m:t>
                              </m:r>
                            </m:e>
                          </m:mr>
                          <m:mr>
                            <m:e>
                              <m:r>
                                <a:rPr lang="en-US" b="0" i="1" smtClean="0">
                                  <a:latin typeface="Cambria Math" panose="02040503050406030204" pitchFamily="18" charset="0"/>
                                </a:rPr>
                                <m:t>11</m:t>
                              </m:r>
                            </m:e>
                          </m:mr>
                        </m:m>
                      </m:e>
                    </m:d>
                  </m:oMath>
                </a14:m>
                <a:endParaRPr lang="en-US" dirty="0" smtClean="0"/>
              </a:p>
              <a:p>
                <a:r>
                  <a:rPr lang="en-US" dirty="0"/>
                  <a:t> </a:t>
                </a:r>
                <a:r>
                  <a:rPr lang="en-US" dirty="0" smtClean="0"/>
                  <a:t>                                                                    A        X      =  B</a:t>
                </a:r>
              </a:p>
              <a:p>
                <a:endParaRPr lang="en-US" dirty="0" smtClean="0"/>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3360" y="924560"/>
                <a:ext cx="11551920" cy="5720080"/>
              </a:xfrm>
              <a:blipFill>
                <a:blip r:embed="rId2"/>
                <a:stretch>
                  <a:fillRect l="-950" t="-1812" b="-2878"/>
                </a:stretch>
              </a:blipFill>
            </p:spPr>
            <p:txBody>
              <a:bodyPr/>
              <a:lstStyle/>
              <a:p>
                <a:r>
                  <a:rPr lang="en-US">
                    <a:noFill/>
                  </a:rPr>
                  <a:t> </a:t>
                </a:r>
              </a:p>
            </p:txBody>
          </p:sp>
        </mc:Fallback>
      </mc:AlternateContent>
      <p:sp>
        <p:nvSpPr>
          <p:cNvPr id="4" name="TextBox 3"/>
          <p:cNvSpPr txBox="1"/>
          <p:nvPr/>
        </p:nvSpPr>
        <p:spPr>
          <a:xfrm>
            <a:off x="5638800" y="2971800"/>
            <a:ext cx="65" cy="276999"/>
          </a:xfrm>
          <a:prstGeom prst="rect">
            <a:avLst/>
          </a:prstGeom>
          <a:noFill/>
        </p:spPr>
        <p:txBody>
          <a:bodyPr wrap="none" lIns="0" tIns="0" rIns="0" bIns="0" rtlCol="0">
            <a:spAutoFit/>
          </a:bodyPr>
          <a:lstStyle/>
          <a:p>
            <a:endParaRPr lang="en-US" dirty="0"/>
          </a:p>
        </p:txBody>
      </p:sp>
      <p:sp>
        <p:nvSpPr>
          <p:cNvPr id="5" name="Slide Number Placeholder 4"/>
          <p:cNvSpPr>
            <a:spLocks noGrp="1"/>
          </p:cNvSpPr>
          <p:nvPr>
            <p:ph type="sldNum" sz="quarter" idx="12"/>
          </p:nvPr>
        </p:nvSpPr>
        <p:spPr/>
        <p:txBody>
          <a:bodyPr/>
          <a:lstStyle/>
          <a:p>
            <a:fld id="{E7DE1435-65CC-43DB-90FE-CEFBCA305A4E}" type="slidenum">
              <a:rPr lang="en-US" smtClean="0"/>
              <a:t>80</a:t>
            </a:fld>
            <a:endParaRPr lang="en-US"/>
          </a:p>
        </p:txBody>
      </p:sp>
    </p:spTree>
    <p:extLst>
      <p:ext uri="{BB962C8B-B14F-4D97-AF65-F5344CB8AC3E}">
        <p14:creationId xmlns:p14="http://schemas.microsoft.com/office/powerpoint/2010/main" val="17151382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47675"/>
          </a:xfrm>
        </p:spPr>
        <p:txBody>
          <a:bodyPr>
            <a:noAutofit/>
          </a:bodyPr>
          <a:lstStyle/>
          <a:p>
            <a:r>
              <a:rPr lang="en-US" sz="2800" dirty="0" smtClean="0"/>
              <a:t>LALP 4.3</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280" y="812800"/>
                <a:ext cx="11018520" cy="5842000"/>
              </a:xfrm>
            </p:spPr>
            <p:txBody>
              <a:bodyPr/>
              <a:lstStyle/>
              <a:p>
                <a:r>
                  <a:rPr lang="en-US" dirty="0" smtClean="0"/>
                  <a:t>A</a:t>
                </a:r>
                <a:r>
                  <a:rPr lang="en-US" dirty="0"/>
                  <a:t> </a:t>
                </a:r>
                <a:r>
                  <a:rPr lang="en-US" dirty="0" smtClean="0"/>
                  <a:t>=</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2</m:t>
                              </m:r>
                            </m:e>
                          </m:mr>
                          <m:mr>
                            <m:e>
                              <m:r>
                                <a:rPr lang="en-US" i="1">
                                  <a:latin typeface="Cambria Math" panose="02040503050406030204" pitchFamily="18" charset="0"/>
                                </a:rPr>
                                <m:t>3</m:t>
                              </m:r>
                            </m:e>
                            <m:e>
                              <m:r>
                                <a:rPr lang="en-US" i="1">
                                  <a:latin typeface="Cambria Math" panose="02040503050406030204" pitchFamily="18" charset="0"/>
                                </a:rPr>
                                <m:t>4</m:t>
                              </m:r>
                            </m:e>
                          </m:mr>
                        </m:m>
                      </m:e>
                    </m:d>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5</m:t>
                              </m:r>
                            </m:e>
                          </m:mr>
                          <m:mr>
                            <m:e>
                              <m:r>
                                <a:rPr lang="en-US" i="1">
                                  <a:latin typeface="Cambria Math" panose="02040503050406030204" pitchFamily="18" charset="0"/>
                                </a:rPr>
                                <m:t>11</m:t>
                              </m:r>
                            </m:e>
                          </m:mr>
                        </m:m>
                      </m:e>
                    </m:d>
                  </m:oMath>
                </a14:m>
                <a:r>
                  <a:rPr lang="en-US" dirty="0" smtClean="0"/>
                  <a:t>,   |A| = 4 -6 = -2 ≠ 0 , A is non –singular matrix. Therefore A</a:t>
                </a:r>
                <a:r>
                  <a:rPr lang="en-US" baseline="30000" dirty="0" smtClean="0"/>
                  <a:t>-1 </a:t>
                </a:r>
                <a:r>
                  <a:rPr lang="en-US" dirty="0" smtClean="0"/>
                  <a:t> exists. So the system AX = B has a solution</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  X = A</a:t>
                </a:r>
                <a:r>
                  <a:rPr lang="en-US" baseline="30000" dirty="0" smtClean="0"/>
                  <a:t>-1</a:t>
                </a:r>
                <a:r>
                  <a:rPr lang="en-US" dirty="0" smtClean="0"/>
                  <a:t>B, ….(1)</a:t>
                </a:r>
              </a:p>
              <a:p>
                <a:r>
                  <a:rPr lang="en-US" dirty="0" smtClean="0"/>
                  <a:t>Matrix of cofactors = </a:t>
                </a:r>
                <a14:m>
                  <m:oMath xmlns:m="http://schemas.openxmlformats.org/officeDocument/2006/math">
                    <m:d>
                      <m:dPr>
                        <m:ctrlPr>
                          <a:rPr lang="en-US" i="1">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(4)</m:t>
                              </m:r>
                            </m:e>
                            <m:e>
                              <m:r>
                                <a:rPr lang="en-US" b="0" i="1" smtClean="0">
                                  <a:latin typeface="Cambria Math" panose="02040503050406030204" pitchFamily="18" charset="0"/>
                                </a:rPr>
                                <m:t>−(3)</m:t>
                              </m:r>
                            </m:e>
                          </m:mr>
                          <m:mr>
                            <m:e>
                              <m:r>
                                <a:rPr lang="en-US" b="0" i="1" smtClean="0">
                                  <a:latin typeface="Cambria Math" panose="02040503050406030204" pitchFamily="18" charset="0"/>
                                </a:rPr>
                                <m:t>−(2)</m:t>
                              </m:r>
                            </m:e>
                            <m:e>
                              <m:r>
                                <a:rPr lang="en-US" b="0" i="1" smtClean="0">
                                  <a:latin typeface="Cambria Math" panose="02040503050406030204" pitchFamily="18" charset="0"/>
                                </a:rPr>
                                <m:t>+ (1)</m:t>
                              </m:r>
                            </m:e>
                          </m:mr>
                        </m:m>
                      </m:e>
                    </m:d>
                  </m:oMath>
                </a14:m>
                <a:r>
                  <a:rPr lang="en-US" dirty="0" smtClean="0"/>
                  <a:t> Transpose this; </a:t>
                </a:r>
                <a:r>
                  <a:rPr lang="en-US" dirty="0" err="1" smtClean="0"/>
                  <a:t>adj</a:t>
                </a:r>
                <a:r>
                  <a:rPr lang="en-US" dirty="0" smtClean="0"/>
                  <a:t> A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m:t>
                              </m:r>
                              <m:r>
                                <a:rPr lang="en-US" i="1">
                                  <a:latin typeface="Cambria Math" panose="02040503050406030204" pitchFamily="18" charset="0"/>
                                </a:rPr>
                                <m:t>2</m:t>
                              </m:r>
                            </m:e>
                          </m:mr>
                          <m:mr>
                            <m:e>
                              <m:r>
                                <a:rPr lang="en-US" b="0" i="1" smtClean="0">
                                  <a:latin typeface="Cambria Math" panose="02040503050406030204" pitchFamily="18" charset="0"/>
                                </a:rPr>
                                <m:t>−3</m:t>
                              </m:r>
                            </m:e>
                            <m:e>
                              <m:r>
                                <a:rPr lang="en-US" b="0" i="1" smtClean="0">
                                  <a:latin typeface="Cambria Math" panose="02040503050406030204" pitchFamily="18" charset="0"/>
                                </a:rPr>
                                <m:t>1</m:t>
                              </m:r>
                            </m:e>
                          </m:mr>
                        </m:m>
                      </m:e>
                    </m:d>
                  </m:oMath>
                </a14:m>
                <a:endParaRPr lang="en-US" dirty="0" smtClean="0"/>
              </a:p>
              <a:p>
                <a:r>
                  <a:rPr lang="en-US" dirty="0" smtClean="0"/>
                  <a:t>Using (1) X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
                      </m:e>
                    </m:d>
                  </m:oMath>
                </a14:m>
                <a:r>
                  <a:rPr lang="en-US" dirty="0" smtClean="0"/>
                  <a:t> = </a:t>
                </a:r>
                <a14:m>
                  <m:oMath xmlns:m="http://schemas.openxmlformats.org/officeDocument/2006/math">
                    <m:f>
                      <m:fPr>
                        <m:ctrlPr>
                          <a:rPr lang="en-US" i="1" smtClean="0">
                            <a:latin typeface="Cambria Math"/>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smtClean="0"/>
                  <a:t>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4</m:t>
                              </m:r>
                            </m:e>
                            <m:e>
                              <m:r>
                                <a:rPr lang="en-US" i="1">
                                  <a:latin typeface="Cambria Math" panose="02040503050406030204" pitchFamily="18" charset="0"/>
                                </a:rPr>
                                <m:t>−2</m:t>
                              </m:r>
                            </m:e>
                          </m:mr>
                          <m:mr>
                            <m:e>
                              <m:r>
                                <a:rPr lang="en-US" i="1">
                                  <a:latin typeface="Cambria Math" panose="02040503050406030204" pitchFamily="18" charset="0"/>
                                </a:rPr>
                                <m:t>−3</m:t>
                              </m:r>
                            </m:e>
                            <m:e>
                              <m:r>
                                <a:rPr lang="en-US" i="1">
                                  <a:latin typeface="Cambria Math" panose="02040503050406030204" pitchFamily="18" charset="0"/>
                                </a:rPr>
                                <m:t>1</m:t>
                              </m:r>
                            </m:e>
                          </m:mr>
                        </m:m>
                      </m:e>
                    </m:d>
                  </m:oMath>
                </a14:m>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5</m:t>
                              </m:r>
                            </m:e>
                          </m:mr>
                          <m:mr>
                            <m:e>
                              <m:r>
                                <a:rPr lang="en-US" i="1">
                                  <a:latin typeface="Cambria Math" panose="02040503050406030204" pitchFamily="18" charset="0"/>
                                </a:rPr>
                                <m:t>11</m:t>
                              </m:r>
                            </m:e>
                          </m:mr>
                        </m:m>
                      </m:e>
                    </m:d>
                  </m:oMath>
                </a14:m>
                <a:r>
                  <a:rPr lang="en-US" dirty="0" smtClean="0"/>
                  <a:t>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−2 </m:t>
                              </m:r>
                              <m:r>
                                <a:rPr lang="en-US" i="1">
                                  <a:latin typeface="Cambria Math" panose="02040503050406030204" pitchFamily="18" charset="0"/>
                                </a:rPr>
                                <m:t>5</m:t>
                              </m:r>
                              <m:r>
                                <a:rPr lang="en-US" b="0" i="1" smtClean="0">
                                  <a:latin typeface="Cambria Math" panose="02040503050406030204" pitchFamily="18" charset="0"/>
                                </a:rPr>
                                <m:t> +</m:t>
                              </m:r>
                              <m:d>
                                <m:dPr>
                                  <m:ctrlPr>
                                    <a:rPr lang="en-US" b="0" i="1" smtClean="0">
                                      <a:latin typeface="Cambria Math"/>
                                    </a:rPr>
                                  </m:ctrlPr>
                                </m:dPr>
                                <m:e>
                                  <m:r>
                                    <a:rPr lang="en-US" b="0" i="1" smtClean="0">
                                      <a:latin typeface="Cambria Math" panose="02040503050406030204" pitchFamily="18" charset="0"/>
                                    </a:rPr>
                                    <m:t>1</m:t>
                                  </m:r>
                                </m:e>
                              </m:d>
                              <m:r>
                                <m:rPr>
                                  <m:brk m:alnAt="7"/>
                                </m:rPr>
                                <a:rPr lang="en-US" b="0" i="1" smtClean="0">
                                  <a:latin typeface="Cambria Math" panose="02040503050406030204" pitchFamily="18" charset="0"/>
                                </a:rPr>
                                <m:t>(</m:t>
                              </m:r>
                              <m:r>
                                <a:rPr lang="en-US" b="0" i="1" smtClean="0">
                                  <a:latin typeface="Cambria Math" panose="02040503050406030204" pitchFamily="18" charset="0"/>
                                </a:rPr>
                                <m:t>11)</m:t>
                              </m:r>
                            </m:e>
                          </m:mr>
                          <m:mr>
                            <m:e>
                              <m:d>
                                <m:dPr>
                                  <m:ctrlPr>
                                    <a:rPr lang="en-US" b="0" i="1" smtClean="0">
                                      <a:latin typeface="Cambria Math"/>
                                    </a:rPr>
                                  </m:ctrlPr>
                                </m:dPr>
                                <m:e>
                                  <m:f>
                                    <m:fPr>
                                      <m:ctrlPr>
                                        <a:rPr lang="en-US" b="0" i="1" smtClean="0">
                                          <a:latin typeface="Cambria Math"/>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e>
                              </m:d>
                              <m:r>
                                <a:rPr lang="en-US" b="0" i="1" smtClean="0">
                                  <a:latin typeface="Cambria Math" panose="02040503050406030204" pitchFamily="18" charset="0"/>
                                </a:rPr>
                                <m:t>. 5−</m:t>
                              </m:r>
                              <m:d>
                                <m:dPr>
                                  <m:ctrlPr>
                                    <a:rPr lang="en-US" b="0" i="1" smtClean="0">
                                      <a:latin typeface="Cambria Math"/>
                                    </a:rPr>
                                  </m:ctrlPr>
                                </m:dPr>
                                <m:e>
                                  <m:f>
                                    <m:fPr>
                                      <m:ctrlPr>
                                        <a:rPr lang="en-US" b="0" i="1" smtClean="0">
                                          <a:latin typeface="Cambria Math"/>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d>
                              <m:r>
                                <a:rPr lang="en-US" b="0" i="1" smtClean="0">
                                  <a:latin typeface="Cambria Math" panose="02040503050406030204" pitchFamily="18" charset="0"/>
                                </a:rPr>
                                <m:t>. 11</m:t>
                              </m:r>
                            </m:e>
                          </m:mr>
                        </m:m>
                      </m:e>
                    </m:d>
                  </m:oMath>
                </a14:m>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
                      </m:e>
                    </m:d>
                  </m:oMath>
                </a14:m>
                <a:endParaRPr lang="en-US" dirty="0" smtClean="0"/>
              </a:p>
              <a:p>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x =1 and y = 2          = (1/-2)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mr>
                          <m:mr>
                            <m:e>
                              <m:r>
                                <a:rPr lang="en-US" b="0" i="1" smtClean="0">
                                  <a:latin typeface="Cambria Math" panose="02040503050406030204" pitchFamily="18" charset="0"/>
                                </a:rPr>
                                <m:t>−4</m:t>
                              </m:r>
                            </m:e>
                          </m:mr>
                        </m:m>
                      </m:e>
                    </m:d>
                  </m:oMath>
                </a14:m>
                <a:r>
                  <a:rPr lang="en-US" dirty="0" smtClean="0"/>
                  <a:t>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2</m:t>
                              </m:r>
                            </m:e>
                          </m:mr>
                        </m:m>
                      </m:e>
                    </m:d>
                  </m:oMath>
                </a14:m>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
                      </m:e>
                    </m:d>
                    <m:r>
                      <a:rPr lang="en-US" i="1">
                        <a:latin typeface="Cambria Math" panose="02040503050406030204" pitchFamily="18" charset="0"/>
                      </a:rPr>
                      <m:t> </m:t>
                    </m:r>
                  </m:oMath>
                </a14:m>
                <a:r>
                  <a:rPr lang="en-US" dirty="0" smtClean="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280" y="812800"/>
                <a:ext cx="11018520" cy="5842000"/>
              </a:xfrm>
              <a:blipFill>
                <a:blip r:embed="rId2"/>
                <a:stretch>
                  <a:fillRect l="-99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81</a:t>
            </a:fld>
            <a:endParaRPr lang="en-US"/>
          </a:p>
        </p:txBody>
      </p:sp>
    </p:spTree>
    <p:extLst>
      <p:ext uri="{BB962C8B-B14F-4D97-AF65-F5344CB8AC3E}">
        <p14:creationId xmlns:p14="http://schemas.microsoft.com/office/powerpoint/2010/main" val="19059558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7515"/>
          </a:xfrm>
        </p:spPr>
        <p:txBody>
          <a:bodyPr>
            <a:normAutofit/>
          </a:bodyPr>
          <a:lstStyle/>
          <a:p>
            <a:r>
              <a:rPr lang="en-US" sz="2400" dirty="0" smtClean="0"/>
              <a:t>LALP 4.4</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4960" y="934720"/>
                <a:ext cx="11521440" cy="5699760"/>
              </a:xfrm>
            </p:spPr>
            <p:txBody>
              <a:bodyPr>
                <a:normAutofit lnSpcReduction="10000"/>
              </a:bodyPr>
              <a:lstStyle/>
              <a:p>
                <a:r>
                  <a:rPr lang="en-US" dirty="0" smtClean="0"/>
                  <a:t>Row operations : There are three types of row operations on the rows of given matrix.</a:t>
                </a:r>
              </a:p>
              <a:p>
                <a:r>
                  <a:rPr lang="en-US" dirty="0" smtClean="0"/>
                  <a:t>1 Interchange of any two rows. R1     R2</a:t>
                </a:r>
              </a:p>
              <a:p>
                <a:r>
                  <a:rPr lang="en-US" dirty="0" smtClean="0"/>
                  <a:t>2 Multiplying </a:t>
                </a:r>
                <a:r>
                  <a:rPr lang="en-US" dirty="0" err="1" smtClean="0"/>
                  <a:t>i</a:t>
                </a:r>
                <a:r>
                  <a:rPr lang="en-US" dirty="0" smtClean="0"/>
                  <a:t> </a:t>
                </a:r>
                <a:r>
                  <a:rPr lang="en-US" dirty="0" err="1" smtClean="0"/>
                  <a:t>th</a:t>
                </a:r>
                <a:r>
                  <a:rPr lang="en-US" dirty="0" smtClean="0"/>
                  <a:t> row by a constant k and adding the result to the corresponding members of j </a:t>
                </a:r>
                <a:r>
                  <a:rPr lang="en-US" dirty="0" err="1" smtClean="0"/>
                  <a:t>th</a:t>
                </a:r>
                <a:r>
                  <a:rPr lang="en-US" dirty="0" smtClean="0"/>
                  <a:t> row. </a:t>
                </a:r>
                <a:r>
                  <a:rPr lang="en-US" dirty="0" err="1" smtClean="0"/>
                  <a:t>R</a:t>
                </a:r>
                <a:r>
                  <a:rPr lang="en-US" baseline="-25000" dirty="0" err="1" smtClean="0"/>
                  <a:t>ij</a:t>
                </a:r>
                <a:r>
                  <a:rPr lang="en-US" dirty="0" smtClean="0"/>
                  <a:t> (k)</a:t>
                </a:r>
              </a:p>
              <a:p>
                <a:r>
                  <a:rPr lang="en-US" dirty="0" smtClean="0"/>
                  <a:t>3 Multiplying all the members of a row by a constant c.  Denoted as </a:t>
                </a:r>
                <a:r>
                  <a:rPr lang="en-US" dirty="0" err="1" smtClean="0"/>
                  <a:t>cR</a:t>
                </a:r>
                <a:endParaRPr lang="en-US" dirty="0" smtClean="0"/>
              </a:p>
              <a:p>
                <a:r>
                  <a:rPr lang="en-US" dirty="0"/>
                  <a:t> </a:t>
                </a:r>
                <a:r>
                  <a:rPr lang="en-US" dirty="0" smtClean="0"/>
                  <a:t>Let A = </a:t>
                </a:r>
                <a14:m>
                  <m:oMath xmlns:m="http://schemas.openxmlformats.org/officeDocument/2006/math">
                    <m:d>
                      <m:dPr>
                        <m:ctrlPr>
                          <a:rPr lang="en-US" i="1" smtClean="0">
                            <a:latin typeface="Cambria Math"/>
                          </a:rPr>
                        </m:ctrlPr>
                      </m:dPr>
                      <m:e>
                        <m:m>
                          <m:mPr>
                            <m:mcs>
                              <m:mc>
                                <m:mcPr>
                                  <m:count m:val="3"/>
                                  <m:mcJc m:val="center"/>
                                </m:mcPr>
                              </m:mc>
                            </m:mcs>
                            <m:ctrlPr>
                              <a:rPr lang="en-US"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12</m:t>
                              </m:r>
                            </m:e>
                            <m:e>
                              <m:r>
                                <a:rPr lang="en-US" b="0" i="1" smtClean="0">
                                  <a:latin typeface="Cambria Math" panose="02040503050406030204" pitchFamily="18" charset="0"/>
                                </a:rPr>
                                <m:t>2</m:t>
                              </m:r>
                            </m:e>
                          </m:mr>
                          <m:mr>
                            <m:e>
                              <m:r>
                                <a:rPr lang="en-US" b="0" i="1" smtClean="0">
                                  <a:latin typeface="Cambria Math" panose="02040503050406030204" pitchFamily="18" charset="0"/>
                                </a:rPr>
                                <m:t>6</m:t>
                              </m:r>
                            </m:e>
                            <m:e>
                              <m:r>
                                <a:rPr lang="en-US" b="0" i="1" smtClean="0">
                                  <a:latin typeface="Cambria Math" panose="02040503050406030204" pitchFamily="18" charset="0"/>
                                </a:rPr>
                                <m:t>7</m:t>
                              </m:r>
                            </m:e>
                            <m:e>
                              <m:r>
                                <a:rPr lang="en-US" b="0" i="1" smtClean="0">
                                  <a:latin typeface="Cambria Math" panose="02040503050406030204" pitchFamily="18" charset="0"/>
                                </a:rPr>
                                <m:t>5</m:t>
                              </m:r>
                            </m:e>
                          </m:mr>
                        </m:m>
                      </m:e>
                    </m:d>
                  </m:oMath>
                </a14:m>
                <a:r>
                  <a:rPr lang="en-US" dirty="0" smtClean="0"/>
                  <a:t>  perform r2 to r3,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oMath>
                </a14:m>
                <a:r>
                  <a:rPr lang="en-US" dirty="0" smtClean="0"/>
                  <a:t> A’ = </a:t>
                </a:r>
                <a14:m>
                  <m:oMath xmlns:m="http://schemas.openxmlformats.org/officeDocument/2006/math">
                    <m:d>
                      <m:dPr>
                        <m:ctrlPr>
                          <a:rPr lang="en-US" i="1">
                            <a:latin typeface="Cambria Math"/>
                          </a:rPr>
                        </m:ctrlPr>
                      </m:dPr>
                      <m:e>
                        <m:m>
                          <m:mPr>
                            <m:mcs>
                              <m:mc>
                                <m:mcPr>
                                  <m:count m:val="3"/>
                                  <m:mcJc m:val="center"/>
                                </m:mcPr>
                              </m:mc>
                            </m:mcs>
                            <m:ctrlPr>
                              <a:rPr lang="en-US" i="1" smtClean="0">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2</m:t>
                              </m:r>
                            </m:e>
                            <m:e>
                              <m:r>
                                <a:rPr lang="en-US" i="1">
                                  <a:latin typeface="Cambria Math" panose="02040503050406030204" pitchFamily="18" charset="0"/>
                                </a:rPr>
                                <m:t>−3</m:t>
                              </m:r>
                            </m:e>
                          </m:mr>
                          <m:mr>
                            <m:e>
                              <m:r>
                                <a:rPr lang="en-US" b="0" i="1" smtClean="0">
                                  <a:latin typeface="Cambria Math" panose="02040503050406030204" pitchFamily="18" charset="0"/>
                                </a:rPr>
                                <m:t>6</m:t>
                              </m:r>
                            </m:e>
                            <m:e>
                              <m:r>
                                <a:rPr lang="en-US" b="0" i="1" smtClean="0">
                                  <a:latin typeface="Cambria Math" panose="02040503050406030204" pitchFamily="18" charset="0"/>
                                </a:rPr>
                                <m:t>7</m:t>
                              </m:r>
                            </m:e>
                            <m:e>
                              <m:r>
                                <a:rPr lang="en-US" b="0" i="1" smtClean="0">
                                  <a:latin typeface="Cambria Math" panose="02040503050406030204" pitchFamily="18" charset="0"/>
                                </a:rPr>
                                <m:t>5</m:t>
                              </m:r>
                            </m:e>
                          </m:mr>
                          <m:mr>
                            <m:e>
                              <m:r>
                                <a:rPr lang="en-US" b="0" i="1" smtClean="0">
                                  <a:latin typeface="Cambria Math" panose="02040503050406030204" pitchFamily="18" charset="0"/>
                                </a:rPr>
                                <m:t>0</m:t>
                              </m:r>
                            </m:e>
                            <m:e>
                              <m:r>
                                <a:rPr lang="en-US" b="0" i="1" smtClean="0">
                                  <a:latin typeface="Cambria Math" panose="02040503050406030204" pitchFamily="18" charset="0"/>
                                </a:rPr>
                                <m:t>12</m:t>
                              </m:r>
                            </m:e>
                            <m:e>
                              <m:r>
                                <a:rPr lang="en-US" b="0" i="1" smtClean="0">
                                  <a:latin typeface="Cambria Math" panose="02040503050406030204" pitchFamily="18" charset="0"/>
                                </a:rPr>
                                <m:t>2</m:t>
                              </m:r>
                            </m:e>
                          </m:mr>
                        </m:m>
                      </m:e>
                    </m:d>
                  </m:oMath>
                </a14:m>
                <a:r>
                  <a:rPr lang="en-US" dirty="0"/>
                  <a:t> </a:t>
                </a:r>
                <a:endParaRPr lang="en-US" dirty="0" smtClean="0"/>
              </a:p>
              <a:p>
                <a:r>
                  <a:rPr lang="en-US" dirty="0" smtClean="0"/>
                  <a:t>Multiply r1 by -6 and add to corresponding members of the second row r2.</a:t>
                </a:r>
              </a:p>
              <a:p>
                <a:r>
                  <a:rPr lang="en-US" dirty="0" smtClean="0"/>
                  <a:t>A’’ =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2</m:t>
                              </m:r>
                            </m:e>
                            <m:e>
                              <m:r>
                                <a:rPr lang="en-US" i="1">
                                  <a:latin typeface="Cambria Math" panose="02040503050406030204" pitchFamily="18" charset="0"/>
                                </a:rPr>
                                <m:t>−3</m:t>
                              </m:r>
                            </m:e>
                          </m:mr>
                          <m:mr>
                            <m:e>
                              <m:r>
                                <a:rPr lang="en-US" b="0" i="1" smtClean="0">
                                  <a:latin typeface="Cambria Math" panose="02040503050406030204" pitchFamily="18" charset="0"/>
                                </a:rPr>
                                <m:t>−6</m:t>
                              </m:r>
                            </m:e>
                            <m:e>
                              <m:r>
                                <a:rPr lang="en-US" b="0" i="1" smtClean="0">
                                  <a:latin typeface="Cambria Math" panose="02040503050406030204" pitchFamily="18" charset="0"/>
                                </a:rPr>
                                <m:t>0</m:t>
                              </m:r>
                            </m:e>
                            <m:e>
                              <m:r>
                                <a:rPr lang="en-US" i="1">
                                  <a:latin typeface="Cambria Math" panose="02040503050406030204" pitchFamily="18" charset="0"/>
                                </a:rPr>
                                <m:t>2</m:t>
                              </m:r>
                              <m:r>
                                <a:rPr lang="en-US" b="0" i="1" smtClean="0">
                                  <a:latin typeface="Cambria Math" panose="02040503050406030204" pitchFamily="18" charset="0"/>
                                </a:rPr>
                                <m:t>0</m:t>
                              </m:r>
                            </m:e>
                          </m:mr>
                          <m:mr>
                            <m:e>
                              <m:r>
                                <a:rPr lang="en-US" i="1">
                                  <a:latin typeface="Cambria Math" panose="02040503050406030204" pitchFamily="18" charset="0"/>
                                </a:rPr>
                                <m:t>6</m:t>
                              </m:r>
                            </m:e>
                            <m:e>
                              <m:r>
                                <a:rPr lang="en-US" i="1">
                                  <a:latin typeface="Cambria Math" panose="02040503050406030204" pitchFamily="18" charset="0"/>
                                </a:rPr>
                                <m:t>7</m:t>
                              </m:r>
                            </m:e>
                            <m:e>
                              <m:r>
                                <a:rPr lang="en-US" i="1">
                                  <a:latin typeface="Cambria Math" panose="02040503050406030204" pitchFamily="18" charset="0"/>
                                </a:rPr>
                                <m:t>5</m:t>
                              </m:r>
                            </m:e>
                          </m:mr>
                        </m:m>
                      </m:e>
                    </m:d>
                  </m:oMath>
                </a14:m>
                <a:r>
                  <a:rPr lang="en-US" dirty="0"/>
                  <a:t> </a:t>
                </a:r>
                <a:r>
                  <a:rPr lang="en-US" dirty="0" smtClean="0"/>
                  <a:t>Multiply r3 by ½  . A’’’ =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2</m:t>
                              </m:r>
                            </m:e>
                            <m:e>
                              <m:r>
                                <a:rPr lang="en-US" i="1">
                                  <a:latin typeface="Cambria Math" panose="02040503050406030204" pitchFamily="18" charset="0"/>
                                </a:rPr>
                                <m:t>−3</m:t>
                              </m:r>
                            </m:e>
                          </m:mr>
                          <m:mr>
                            <m:e>
                              <m:r>
                                <a:rPr lang="en-US" i="1">
                                  <a:latin typeface="Cambria Math" panose="02040503050406030204" pitchFamily="18" charset="0"/>
                                </a:rPr>
                                <m:t>−6</m:t>
                              </m:r>
                            </m:e>
                            <m:e>
                              <m:r>
                                <a:rPr lang="en-US" i="1">
                                  <a:latin typeface="Cambria Math" panose="02040503050406030204" pitchFamily="18" charset="0"/>
                                </a:rPr>
                                <m:t>0</m:t>
                              </m:r>
                            </m:e>
                            <m:e>
                              <m:r>
                                <a:rPr lang="en-US" i="1">
                                  <a:latin typeface="Cambria Math" panose="02040503050406030204" pitchFamily="18" charset="0"/>
                                </a:rPr>
                                <m:t>20</m:t>
                              </m:r>
                            </m:e>
                          </m:mr>
                          <m:mr>
                            <m:e>
                              <m:r>
                                <a:rPr lang="en-US" b="0" i="1" smtClean="0">
                                  <a:latin typeface="Cambria Math" panose="02040503050406030204" pitchFamily="18" charset="0"/>
                                </a:rPr>
                                <m:t>3</m:t>
                              </m:r>
                            </m:e>
                            <m:e>
                              <m:r>
                                <a:rPr lang="en-US" i="1">
                                  <a:latin typeface="Cambria Math" panose="02040503050406030204" pitchFamily="18" charset="0"/>
                                </a:rPr>
                                <m:t>7</m:t>
                              </m:r>
                              <m:r>
                                <a:rPr lang="en-US" b="0" i="1" smtClean="0">
                                  <a:latin typeface="Cambria Math" panose="02040503050406030204" pitchFamily="18" charset="0"/>
                                </a:rPr>
                                <m:t>/2</m:t>
                              </m:r>
                            </m:e>
                            <m:e>
                              <m:r>
                                <a:rPr lang="en-US" i="1">
                                  <a:latin typeface="Cambria Math" panose="02040503050406030204" pitchFamily="18" charset="0"/>
                                </a:rPr>
                                <m:t>5</m:t>
                              </m:r>
                              <m:r>
                                <a:rPr lang="en-US" b="0" i="1" smtClean="0">
                                  <a:latin typeface="Cambria Math" panose="02040503050406030204" pitchFamily="18" charset="0"/>
                                </a:rPr>
                                <m:t>/2</m:t>
                              </m:r>
                            </m:e>
                          </m:mr>
                        </m:m>
                      </m:e>
                    </m:d>
                  </m:oMath>
                </a14:m>
                <a:r>
                  <a:rPr lang="en-US" dirty="0" smtClean="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4960" y="934720"/>
                <a:ext cx="11521440" cy="5699760"/>
              </a:xfrm>
              <a:blipFill>
                <a:blip r:embed="rId2"/>
                <a:stretch>
                  <a:fillRect l="-952" t="-2353"/>
                </a:stretch>
              </a:blipFill>
            </p:spPr>
            <p:txBody>
              <a:bodyPr/>
              <a:lstStyle/>
              <a:p>
                <a:r>
                  <a:rPr lang="en-US">
                    <a:noFill/>
                  </a:rPr>
                  <a:t> </a:t>
                </a:r>
              </a:p>
            </p:txBody>
          </p:sp>
        </mc:Fallback>
      </mc:AlternateContent>
      <p:cxnSp>
        <p:nvCxnSpPr>
          <p:cNvPr id="5" name="Straight Arrow Connector 4"/>
          <p:cNvCxnSpPr/>
          <p:nvPr/>
        </p:nvCxnSpPr>
        <p:spPr>
          <a:xfrm flipH="1" flipV="1">
            <a:off x="5547360" y="1960880"/>
            <a:ext cx="314960" cy="203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82</a:t>
            </a:fld>
            <a:endParaRPr lang="en-US"/>
          </a:p>
        </p:txBody>
      </p:sp>
    </p:spTree>
    <p:extLst>
      <p:ext uri="{BB962C8B-B14F-4D97-AF65-F5344CB8AC3E}">
        <p14:creationId xmlns:p14="http://schemas.microsoft.com/office/powerpoint/2010/main" val="2317783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47675"/>
          </a:xfrm>
        </p:spPr>
        <p:txBody>
          <a:bodyPr>
            <a:noAutofit/>
          </a:bodyPr>
          <a:lstStyle/>
          <a:p>
            <a:r>
              <a:rPr lang="en-US" sz="2800" dirty="0" smtClean="0"/>
              <a:t>LALP 4.5</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280" y="904240"/>
                <a:ext cx="11714480" cy="5953760"/>
              </a:xfrm>
            </p:spPr>
            <p:txBody>
              <a:bodyPr>
                <a:normAutofit/>
              </a:bodyPr>
              <a:lstStyle/>
              <a:p>
                <a:r>
                  <a:rPr lang="en-US" dirty="0" smtClean="0"/>
                  <a:t>x +2y =5, 3x + 4y = 11, The system is </a:t>
                </a:r>
                <a:r>
                  <a:rPr lang="en-US" dirty="0"/>
                  <a:t>A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2</m:t>
                              </m:r>
                            </m:e>
                          </m:mr>
                          <m:mr>
                            <m:e>
                              <m:r>
                                <a:rPr lang="en-US" i="1">
                                  <a:latin typeface="Cambria Math" panose="02040503050406030204" pitchFamily="18" charset="0"/>
                                </a:rPr>
                                <m:t>3</m:t>
                              </m:r>
                            </m:e>
                            <m:e>
                              <m:r>
                                <a:rPr lang="en-US" i="1">
                                  <a:latin typeface="Cambria Math" panose="02040503050406030204" pitchFamily="18" charset="0"/>
                                </a:rPr>
                                <m:t>4</m:t>
                              </m:r>
                            </m:e>
                          </m:mr>
                        </m:m>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5</m:t>
                              </m:r>
                            </m:e>
                          </m:mr>
                          <m:mr>
                            <m:e>
                              <m:r>
                                <a:rPr lang="en-US" i="1">
                                  <a:latin typeface="Cambria Math" panose="02040503050406030204" pitchFamily="18" charset="0"/>
                                </a:rPr>
                                <m:t>11</m:t>
                              </m:r>
                            </m:e>
                          </m:mr>
                        </m:m>
                      </m:e>
                    </m:d>
                  </m:oMath>
                </a14:m>
                <a:r>
                  <a:rPr lang="en-US" dirty="0" smtClean="0"/>
                  <a:t> The system is</a:t>
                </a:r>
              </a:p>
              <a:p>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mr>
                          <m:mr>
                            <m:e>
                              <m:r>
                                <a:rPr lang="en-US" b="0" i="1" smtClean="0">
                                  <a:latin typeface="Cambria Math" panose="02040503050406030204" pitchFamily="18" charset="0"/>
                                </a:rPr>
                                <m:t>3</m:t>
                              </m:r>
                            </m:e>
                            <m:e>
                              <m:r>
                                <a:rPr lang="en-US" b="0" i="1" smtClean="0">
                                  <a:latin typeface="Cambria Math" panose="02040503050406030204" pitchFamily="18" charset="0"/>
                                </a:rPr>
                                <m:t>4</m:t>
                              </m:r>
                            </m:e>
                          </m:mr>
                        </m:m>
                        <m:r>
                          <a:rPr lang="en-US" b="0" i="1" smtClean="0">
                            <a:latin typeface="Cambria Math" panose="02040503050406030204" pitchFamily="18" charset="0"/>
                          </a:rPr>
                          <m:t>   </m:t>
                        </m:r>
                        <m:m>
                          <m:mPr>
                            <m:mcs>
                              <m:mc>
                                <m:mcPr>
                                  <m:count m:val="2"/>
                                  <m:mcJc m:val="center"/>
                                </m:mcPr>
                              </m:mc>
                            </m:mcs>
                            <m:ctrlPr>
                              <a:rPr lang="en-US" b="0"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5</m:t>
                              </m:r>
                            </m:e>
                          </m:mr>
                          <m:mr>
                            <m:e>
                              <m:r>
                                <a:rPr lang="en-US" i="1">
                                  <a:latin typeface="Cambria Math" panose="02040503050406030204" pitchFamily="18" charset="0"/>
                                </a:rPr>
                                <m:t>11</m:t>
                              </m:r>
                            </m:e>
                          </m:mr>
                        </m:m>
                      </m:e>
                    </m:d>
                  </m:oMath>
                </a14:m>
                <a:r>
                  <a:rPr lang="en-US" dirty="0" smtClean="0"/>
                  <a:t> The central idea is to apply row operations on the given matrix A so that it is converted in to identity matrix and hence the augmented matrix (identity matrix) becomes inverse of the given matrix and the resource </a:t>
                </a:r>
                <a:r>
                  <a:rPr lang="en-US" dirty="0" err="1" smtClean="0"/>
                  <a:t>matrx</a:t>
                </a:r>
                <a:r>
                  <a:rPr lang="en-US" dirty="0" smtClean="0"/>
                  <a:t> will become the solution of the system.</a:t>
                </a:r>
              </a:p>
              <a:p>
                <a:r>
                  <a:rPr lang="en-US" dirty="0" smtClean="0"/>
                  <a:t>Multiply the first row by 3 and subtract the corresponding members from second row.</a:t>
                </a:r>
                <a:r>
                  <a:rPr lang="en-US" dirty="0"/>
                  <a:t>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mr>
                        </m:m>
                        <m:r>
                          <a:rPr lang="en-US" i="1">
                            <a:latin typeface="Cambria Math" panose="02040503050406030204" pitchFamily="18" charset="0"/>
                          </a:rPr>
                          <m:t>  </m:t>
                        </m:r>
                        <m:r>
                          <a:rPr lang="en-US" b="0" i="1">
                            <a:latin typeface="Cambria Math" panose="02040503050406030204" pitchFamily="18" charset="0"/>
                          </a:rPr>
                          <m:t> </m:t>
                        </m:r>
                        <m:r>
                          <a:rPr lang="en-US" i="1">
                            <a:latin typeface="Cambria Math" panose="02040503050406030204" pitchFamily="18" charset="0"/>
                          </a:rPr>
                          <m:t> </m:t>
                        </m:r>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mr>
                          <m:mr>
                            <m:e>
                              <m:r>
                                <a:rPr lang="en-US" b="0" i="1" smtClean="0">
                                  <a:latin typeface="Cambria Math" panose="02040503050406030204" pitchFamily="18" charset="0"/>
                                </a:rPr>
                                <m:t>−3</m:t>
                              </m:r>
                            </m:e>
                            <m:e>
                              <m:r>
                                <a:rPr lang="en-US" i="1">
                                  <a:latin typeface="Cambria Math" panose="02040503050406030204" pitchFamily="18" charset="0"/>
                                </a:rPr>
                                <m:t>1</m:t>
                              </m:r>
                            </m:e>
                          </m:mr>
                        </m:m>
                      </m:e>
                    </m:d>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5</m:t>
                              </m:r>
                            </m:e>
                          </m:mr>
                          <m:mr>
                            <m:e>
                              <m:r>
                                <a:rPr lang="en-US" b="0" i="1" smtClean="0">
                                  <a:latin typeface="Cambria Math" panose="02040503050406030204" pitchFamily="18" charset="0"/>
                                </a:rPr>
                                <m:t>−4</m:t>
                              </m:r>
                            </m:e>
                          </m:mr>
                        </m:m>
                      </m:e>
                    </m:d>
                  </m:oMath>
                </a14:m>
                <a:r>
                  <a:rPr lang="en-US" dirty="0" smtClean="0"/>
                  <a:t> </a:t>
                </a:r>
                <a:r>
                  <a:rPr lang="en-US" dirty="0"/>
                  <a:t> </a:t>
                </a:r>
                <a:r>
                  <a:rPr lang="en-US" dirty="0" smtClean="0"/>
                  <a:t>R</a:t>
                </a:r>
                <a:r>
                  <a:rPr lang="en-US" baseline="-25000" dirty="0" smtClean="0"/>
                  <a:t>12</a:t>
                </a:r>
                <a:r>
                  <a:rPr lang="en-US" dirty="0" smtClean="0"/>
                  <a:t> (-3)</a:t>
                </a:r>
                <a:r>
                  <a:rPr lang="en-US" baseline="-25000" dirty="0" smtClean="0"/>
                  <a:t> , </a:t>
                </a:r>
                <a:r>
                  <a:rPr lang="en-US" dirty="0" smtClean="0"/>
                  <a:t> Add second row to first row.</a:t>
                </a:r>
              </a:p>
              <a:p>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−2 </m:t>
                              </m:r>
                            </m:e>
                          </m:mr>
                        </m:m>
                        <m:r>
                          <a:rPr lang="en-US" i="1">
                            <a:latin typeface="Cambria Math" panose="02040503050406030204" pitchFamily="18" charset="0"/>
                          </a:rPr>
                          <m:t>   </m:t>
                        </m:r>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−3</m:t>
                              </m:r>
                            </m:e>
                            <m:e>
                              <m:r>
                                <a:rPr lang="en-US" i="1">
                                  <a:latin typeface="Cambria Math" panose="02040503050406030204" pitchFamily="18" charset="0"/>
                                </a:rPr>
                                <m:t>1</m:t>
                              </m:r>
                            </m:e>
                          </m:mr>
                        </m:m>
                      </m:e>
                    </m:d>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oMath>
                </a14:m>
                <a:r>
                  <a:rPr lang="en-US" dirty="0" smtClean="0"/>
                  <a:t> , </a:t>
                </a:r>
                <a:r>
                  <a:rPr lang="en-US" dirty="0" err="1" smtClean="0"/>
                  <a:t>Divde</a:t>
                </a:r>
                <a:r>
                  <a:rPr lang="en-US" dirty="0" smtClean="0"/>
                  <a:t> second row by -2, </a:t>
                </a:r>
                <a:endParaRPr lang="en-US" dirty="0"/>
              </a:p>
              <a:p>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b="0" i="1" smtClean="0">
                                  <a:latin typeface="Cambria Math" panose="02040503050406030204" pitchFamily="18" charset="0"/>
                                </a:rPr>
                                <m:t>1</m:t>
                              </m:r>
                              <m:r>
                                <a:rPr lang="en-US" i="1">
                                  <a:latin typeface="Cambria Math" panose="02040503050406030204" pitchFamily="18" charset="0"/>
                                </a:rPr>
                                <m:t> </m:t>
                              </m:r>
                            </m:e>
                          </m:mr>
                        </m:m>
                        <m:r>
                          <a:rPr lang="en-US" i="1">
                            <a:latin typeface="Cambria Math" panose="02040503050406030204" pitchFamily="18" charset="0"/>
                          </a:rPr>
                          <m:t> </m:t>
                        </m:r>
                        <m:r>
                          <a:rPr lang="en-US" b="0" i="1">
                            <a:latin typeface="Cambria Math" panose="02040503050406030204" pitchFamily="18" charset="0"/>
                          </a:rPr>
                          <m:t> </m:t>
                        </m:r>
                        <m:r>
                          <a:rPr lang="en-US" i="1">
                            <a:latin typeface="Cambria Math" panose="02040503050406030204" pitchFamily="18" charset="0"/>
                          </a:rPr>
                          <m:t>  </m:t>
                        </m:r>
                        <m:m>
                          <m:mPr>
                            <m:mcs>
                              <m:mc>
                                <m:mcPr>
                                  <m:count m:val="2"/>
                                  <m:mcJc m:val="center"/>
                                </m:mcPr>
                              </m:mc>
                            </m:mcs>
                            <m:ctrlPr>
                              <a:rPr lang="en-US" i="1">
                                <a:latin typeface="Cambria Math"/>
                              </a:rPr>
                            </m:ctrlPr>
                          </m:mPr>
                          <m:mr>
                            <m:e>
                              <m:r>
                                <m:rPr>
                                  <m:brk m:alnAt="7"/>
                                </m:rPr>
                                <a:rPr lang="en-US" i="1">
                                  <a:latin typeface="Cambria Math" panose="02040503050406030204" pitchFamily="18" charset="0"/>
                                </a:rPr>
                                <m:t>−</m:t>
                              </m:r>
                              <m:r>
                                <a:rPr lang="en-US" i="1">
                                  <a:latin typeface="Cambria Math" panose="02040503050406030204" pitchFamily="18" charset="0"/>
                                </a:rPr>
                                <m:t>2</m:t>
                              </m:r>
                            </m:e>
                            <m:e>
                              <m:r>
                                <a:rPr lang="en-US" i="1">
                                  <a:latin typeface="Cambria Math" panose="02040503050406030204" pitchFamily="18" charset="0"/>
                                </a:rPr>
                                <m:t>1</m:t>
                              </m:r>
                            </m:e>
                          </m:mr>
                          <m:mr>
                            <m:e>
                              <m:r>
                                <a:rPr lang="en-US" i="1">
                                  <a:latin typeface="Cambria Math" panose="02040503050406030204" pitchFamily="18" charset="0"/>
                                </a:rPr>
                                <m:t>3</m:t>
                              </m:r>
                              <m:r>
                                <a:rPr lang="en-US" b="0" i="1" smtClean="0">
                                  <a:latin typeface="Cambria Math" panose="02040503050406030204" pitchFamily="18" charset="0"/>
                                </a:rPr>
                                <m:t>/2</m:t>
                              </m:r>
                            </m:e>
                            <m:e>
                              <m:r>
                                <a:rPr lang="en-US" b="0" i="1" smtClean="0">
                                  <a:latin typeface="Cambria Math" panose="02040503050406030204" pitchFamily="18" charset="0"/>
                                </a:rPr>
                                <m:t>−1/2</m:t>
                              </m:r>
                            </m:e>
                          </m:mr>
                        </m:m>
                      </m:e>
                    </m:d>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b="0" i="1" smtClean="0">
                                  <a:latin typeface="Cambria Math" panose="02040503050406030204" pitchFamily="18" charset="0"/>
                                </a:rPr>
                                <m:t>2</m:t>
                              </m:r>
                            </m:e>
                          </m:mr>
                        </m:m>
                      </m:e>
                    </m:d>
                  </m:oMath>
                </a14:m>
                <a:r>
                  <a:rPr lang="en-US" dirty="0" smtClean="0"/>
                  <a:t> So x = 1 and y =2, inverse of A= A</a:t>
                </a:r>
                <a:r>
                  <a:rPr lang="en-US" baseline="30000" dirty="0" smtClean="0"/>
                  <a:t>-1</a:t>
                </a:r>
                <a:r>
                  <a:rPr lang="en-US" dirty="0" smtClean="0"/>
                  <a:t>=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i="1">
                                  <a:latin typeface="Cambria Math" panose="02040503050406030204" pitchFamily="18" charset="0"/>
                                </a:rPr>
                                <m:t>3</m:t>
                              </m:r>
                              <m:r>
                                <a:rPr lang="en-US" b="0" i="1" smtClean="0">
                                  <a:latin typeface="Cambria Math" panose="02040503050406030204" pitchFamily="18" charset="0"/>
                                </a:rPr>
                                <m:t>/2</m:t>
                              </m:r>
                            </m:e>
                            <m:e>
                              <m:r>
                                <a:rPr lang="en-US" b="0" i="1" smtClean="0">
                                  <a:latin typeface="Cambria Math" panose="02040503050406030204" pitchFamily="18" charset="0"/>
                                </a:rPr>
                                <m:t>−1/2</m:t>
                              </m:r>
                            </m:e>
                          </m:mr>
                        </m:m>
                      </m:e>
                    </m:d>
                  </m:oMath>
                </a14:m>
                <a:endParaRPr lang="en-US" dirty="0" smtClean="0"/>
              </a:p>
              <a:p>
                <a:endParaRPr lang="en-US" dirty="0" smtClean="0"/>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280" y="904240"/>
                <a:ext cx="11714480" cy="5953760"/>
              </a:xfrm>
              <a:blipFill>
                <a:blip r:embed="rId2"/>
                <a:stretch>
                  <a:fillRect l="-937" r="-1041"/>
                </a:stretch>
              </a:blipFill>
            </p:spPr>
            <p:txBody>
              <a:bodyPr/>
              <a:lstStyle/>
              <a:p>
                <a:r>
                  <a:rPr lang="en-US">
                    <a:noFill/>
                  </a:rPr>
                  <a:t> </a:t>
                </a:r>
              </a:p>
            </p:txBody>
          </p:sp>
        </mc:Fallback>
      </mc:AlternateContent>
      <p:cxnSp>
        <p:nvCxnSpPr>
          <p:cNvPr id="5" name="Straight Connector 4"/>
          <p:cNvCxnSpPr/>
          <p:nvPr/>
        </p:nvCxnSpPr>
        <p:spPr>
          <a:xfrm>
            <a:off x="2407920" y="1737360"/>
            <a:ext cx="10160" cy="70104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83</a:t>
            </a:fld>
            <a:endParaRPr lang="en-US"/>
          </a:p>
        </p:txBody>
      </p:sp>
    </p:spTree>
    <p:extLst>
      <p:ext uri="{BB962C8B-B14F-4D97-AF65-F5344CB8AC3E}">
        <p14:creationId xmlns:p14="http://schemas.microsoft.com/office/powerpoint/2010/main" val="42615940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6555"/>
          </a:xfrm>
        </p:spPr>
        <p:txBody>
          <a:bodyPr>
            <a:normAutofit fontScale="90000"/>
          </a:bodyPr>
          <a:lstStyle/>
          <a:p>
            <a:r>
              <a:rPr lang="en-US" sz="2400" dirty="0" smtClean="0"/>
              <a:t>LALP 4.6</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4000" y="741680"/>
                <a:ext cx="11673840" cy="5974080"/>
              </a:xfrm>
            </p:spPr>
            <p:txBody>
              <a:bodyPr>
                <a:normAutofit lnSpcReduction="10000"/>
              </a:bodyPr>
              <a:lstStyle/>
              <a:p>
                <a:r>
                  <a:rPr lang="en-US" dirty="0" smtClean="0"/>
                  <a:t>Ex-2 Solve the system of equations.</a:t>
                </a:r>
              </a:p>
              <a:p>
                <a:r>
                  <a:rPr lang="en-US" dirty="0" smtClean="0"/>
                  <a:t>2x – 3y = 2      Which in the matrix form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mr>
                        </m:m>
                      </m:e>
                    </m:d>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r>
                      <a:rPr lang="en-US" b="0" i="1" smtClean="0">
                        <a:latin typeface="Cambria Math" panose="02040503050406030204" pitchFamily="18" charset="0"/>
                      </a:rPr>
                      <m:t>=</m:t>
                    </m:r>
                    <m:d>
                      <m:dPr>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−6</m:t>
                              </m:r>
                            </m:e>
                          </m:mr>
                        </m:m>
                      </m:e>
                    </m:d>
                  </m:oMath>
                </a14:m>
                <a:endParaRPr lang="en-US" dirty="0" smtClean="0"/>
              </a:p>
              <a:p>
                <a:r>
                  <a:rPr lang="en-US" dirty="0" smtClean="0"/>
                  <a:t>1x + 2y = -6                                                        A          X     = B   (1) Solution is</a:t>
                </a:r>
              </a:p>
              <a:p>
                <a:r>
                  <a:rPr lang="en-US" dirty="0"/>
                  <a:t> </a:t>
                </a:r>
                <a:r>
                  <a:rPr lang="en-US" dirty="0" smtClean="0"/>
                  <a:t>                                                                                         X = A</a:t>
                </a:r>
                <a:r>
                  <a:rPr lang="en-US" baseline="30000" dirty="0" smtClean="0"/>
                  <a:t>-1</a:t>
                </a:r>
                <a:r>
                  <a:rPr lang="en-US" dirty="0" smtClean="0"/>
                  <a:t> B</a:t>
                </a:r>
              </a:p>
              <a:p>
                <a:endParaRPr lang="en-US" dirty="0" smtClean="0"/>
              </a:p>
              <a:p>
                <a:r>
                  <a:rPr lang="en-US" dirty="0" smtClean="0"/>
                  <a:t>1   |A| = 7≠ 0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smtClean="0"/>
                  <a:t> |A| is a non-zero ( non- </a:t>
                </a:r>
                <a:r>
                  <a:rPr lang="en-US" dirty="0" err="1" smtClean="0"/>
                  <a:t>singularmatrix</a:t>
                </a:r>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a:t>
                </a:r>
                <a:r>
                  <a:rPr lang="en-US" dirty="0" err="1" smtClean="0"/>
                  <a:t>Imverse</a:t>
                </a:r>
                <a:r>
                  <a:rPr lang="en-US" dirty="0" smtClean="0"/>
                  <a:t>  exists.</a:t>
                </a:r>
              </a:p>
              <a:p>
                <a:r>
                  <a:rPr lang="en-US" dirty="0" smtClean="0"/>
                  <a:t>Matrix of cofactors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e>
                              <m:r>
                                <a:rPr lang="en-US" i="1">
                                  <a:latin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−(−3)</m:t>
                              </m:r>
                            </m:e>
                            <m:e>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m:t>
                              </m:r>
                            </m:e>
                          </m:mr>
                        </m:m>
                      </m:e>
                    </m:d>
                  </m:oMath>
                </a14:m>
                <a:r>
                  <a:rPr lang="en-US" dirty="0" smtClean="0"/>
                  <a:t>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3</m:t>
                              </m:r>
                            </m:e>
                            <m:e>
                              <m:r>
                                <a:rPr lang="en-US" b="0" i="1" smtClean="0">
                                  <a:latin typeface="Cambria Math" panose="02040503050406030204" pitchFamily="18" charset="0"/>
                                </a:rPr>
                                <m:t>2</m:t>
                              </m:r>
                            </m:e>
                          </m:mr>
                        </m:m>
                      </m:e>
                    </m:d>
                  </m:oMath>
                </a14:m>
                <a:r>
                  <a:rPr lang="en-US" dirty="0" smtClean="0"/>
                  <a:t>. </a:t>
                </a:r>
                <a:r>
                  <a:rPr lang="en-US" dirty="0"/>
                  <a:t> </a:t>
                </a:r>
                <a:r>
                  <a:rPr lang="en-US" dirty="0" smtClean="0"/>
                  <a:t>Transpose it.</a:t>
                </a:r>
              </a:p>
              <a:p>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a:t>
                </a:r>
                <a:r>
                  <a:rPr lang="en-US" dirty="0" err="1" smtClean="0"/>
                  <a:t>Adj</a:t>
                </a:r>
                <a:r>
                  <a:rPr lang="en-US" dirty="0" smtClean="0"/>
                  <a:t> . A =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mr>
                        </m:m>
                        <m:r>
                          <a:rPr lang="en-US" b="0" i="1" smtClean="0">
                            <a:latin typeface="Cambria Math" panose="02040503050406030204" pitchFamily="18" charset="0"/>
                          </a:rPr>
                          <m:t> </m:t>
                        </m:r>
                      </m:e>
                    </m:d>
                  </m:oMath>
                </a14:m>
                <a:r>
                  <a:rPr lang="en-US" dirty="0" smtClean="0"/>
                  <a:t>. From (1) X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
                      </m:e>
                    </m:d>
                  </m:oMath>
                </a14:m>
                <a:r>
                  <a:rPr lang="en-US" dirty="0" smtClean="0"/>
                  <a:t> = A </a:t>
                </a:r>
                <a:r>
                  <a:rPr lang="en-US" baseline="30000" dirty="0" smtClean="0"/>
                  <a:t>-1</a:t>
                </a:r>
                <a:r>
                  <a:rPr lang="en-US" dirty="0" smtClean="0"/>
                  <a:t> B= ((</a:t>
                </a:r>
                <a:r>
                  <a:rPr lang="en-US" dirty="0" err="1" smtClean="0"/>
                  <a:t>adj</a:t>
                </a:r>
                <a:r>
                  <a:rPr lang="en-US" dirty="0" smtClean="0"/>
                  <a:t> A)/ |a| ) B</a:t>
                </a:r>
              </a:p>
              <a:p>
                <a:r>
                  <a:rPr lang="en-US" dirty="0" smtClean="0"/>
                  <a:t>X = </a:t>
                </a:r>
                <a:r>
                  <a:rPr lang="en-US" dirty="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
                      </m:e>
                    </m:d>
                  </m:oMath>
                </a14:m>
                <a:r>
                  <a:rPr lang="en-US" dirty="0"/>
                  <a:t> = (1/7)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2</m:t>
                              </m:r>
                            </m:e>
                            <m:e>
                              <m:r>
                                <a:rPr lang="en-US" i="1">
                                  <a:latin typeface="Cambria Math" panose="02040503050406030204" pitchFamily="18" charset="0"/>
                                </a:rPr>
                                <m:t>3</m:t>
                              </m:r>
                            </m:e>
                          </m:mr>
                          <m:mr>
                            <m:e>
                              <m:r>
                                <a:rPr lang="en-US" i="1">
                                  <a:latin typeface="Cambria Math" panose="02040503050406030204" pitchFamily="18" charset="0"/>
                                </a:rPr>
                                <m:t>−1</m:t>
                              </m:r>
                            </m:e>
                            <m:e>
                              <m:r>
                                <a:rPr lang="en-US" i="1">
                                  <a:latin typeface="Cambria Math" panose="02040503050406030204" pitchFamily="18" charset="0"/>
                                </a:rPr>
                                <m:t>2</m:t>
                              </m:r>
                            </m:e>
                          </m:mr>
                        </m:m>
                        <m:r>
                          <a:rPr lang="en-US" i="1">
                            <a:latin typeface="Cambria Math" panose="02040503050406030204" pitchFamily="18" charset="0"/>
                          </a:rPr>
                          <m:t> </m:t>
                        </m:r>
                      </m:e>
                    </m:d>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−6</m:t>
                              </m:r>
                            </m:e>
                          </m:mr>
                        </m:m>
                      </m:e>
                    </m:d>
                  </m:oMath>
                </a14:m>
                <a:r>
                  <a:rPr lang="en-US" dirty="0" smtClean="0"/>
                  <a:t> =  (1/7)</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14</m:t>
                              </m:r>
                            </m:e>
                          </m:mr>
                          <m:mr>
                            <m:e>
                              <m:r>
                                <a:rPr lang="en-US" b="0" i="1" smtClean="0">
                                  <a:latin typeface="Cambria Math" panose="02040503050406030204" pitchFamily="18" charset="0"/>
                                </a:rPr>
                                <m:t>−14</m:t>
                              </m:r>
                            </m:e>
                          </m:mr>
                        </m:m>
                      </m:e>
                    </m:d>
                  </m:oMath>
                </a14:m>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mr>
                          <m:mr>
                            <m:e>
                              <m:r>
                                <a:rPr lang="en-US" i="1">
                                  <a:latin typeface="Cambria Math" panose="02040503050406030204" pitchFamily="18" charset="0"/>
                                </a:rPr>
                                <m:t>−</m:t>
                              </m:r>
                              <m:r>
                                <a:rPr lang="en-US" b="0" i="1" smtClean="0">
                                  <a:latin typeface="Cambria Math" panose="02040503050406030204" pitchFamily="18" charset="0"/>
                                </a:rPr>
                                <m:t>2</m:t>
                              </m:r>
                            </m:e>
                          </m:mr>
                        </m:m>
                      </m:e>
                    </m:d>
                  </m:oMath>
                </a14:m>
                <a:r>
                  <a:rPr lang="en-US" dirty="0"/>
                  <a:t> </a:t>
                </a:r>
                <a:r>
                  <a:rPr lang="en-US" dirty="0" smtClean="0"/>
                  <a:t>=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
                      </m:e>
                    </m:d>
                  </m:oMath>
                </a14:m>
                <a:endParaRPr lang="en-US" dirty="0" smtClean="0"/>
              </a:p>
              <a:p>
                <a:r>
                  <a:rPr lang="en-US" dirty="0" smtClean="0"/>
                  <a:t>Now find the solution.</a:t>
                </a:r>
              </a:p>
              <a:p>
                <a:endParaRPr lang="en-US" dirty="0" smtClean="0"/>
              </a:p>
              <a:p>
                <a:endParaRPr lang="en-US" baseline="30000" dirty="0" smtClean="0"/>
              </a:p>
              <a:p>
                <a:endParaRPr lang="en-US" dirty="0"/>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4000" y="741680"/>
                <a:ext cx="11673840" cy="5974080"/>
              </a:xfrm>
              <a:blipFill>
                <a:blip r:embed="rId2"/>
                <a:stretch>
                  <a:fillRect l="-940" t="-23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84</a:t>
            </a:fld>
            <a:endParaRPr lang="en-US"/>
          </a:p>
        </p:txBody>
      </p:sp>
    </p:spTree>
    <p:extLst>
      <p:ext uri="{BB962C8B-B14F-4D97-AF65-F5344CB8AC3E}">
        <p14:creationId xmlns:p14="http://schemas.microsoft.com/office/powerpoint/2010/main" val="19163838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17195"/>
          </a:xfrm>
        </p:spPr>
        <p:txBody>
          <a:bodyPr>
            <a:noAutofit/>
          </a:bodyPr>
          <a:lstStyle/>
          <a:p>
            <a:r>
              <a:rPr lang="en-US" sz="2400" dirty="0" smtClean="0"/>
              <a:t>LALP 4.7</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360" y="782320"/>
                <a:ext cx="11257280" cy="5852160"/>
              </a:xfrm>
            </p:spPr>
            <p:txBody>
              <a:bodyPr>
                <a:normAutofit/>
              </a:bodyPr>
              <a:lstStyle/>
              <a:p>
                <a14:m>
                  <m:oMath xmlns:m="http://schemas.openxmlformats.org/officeDocument/2006/math">
                    <m:d>
                      <m:dPr>
                        <m:ctrlPr>
                          <a:rPr lang="en-US" i="1" smtClean="0">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2</m:t>
                              </m:r>
                            </m:e>
                            <m:e>
                              <m:r>
                                <a:rPr lang="en-US" i="1">
                                  <a:latin typeface="Cambria Math" panose="02040503050406030204" pitchFamily="18" charset="0"/>
                                </a:rPr>
                                <m:t>−3</m:t>
                              </m:r>
                            </m:e>
                          </m:mr>
                          <m:mr>
                            <m:e>
                              <m:r>
                                <a:rPr lang="en-US" i="1">
                                  <a:latin typeface="Cambria Math" panose="02040503050406030204" pitchFamily="18" charset="0"/>
                                </a:rPr>
                                <m:t>1</m:t>
                              </m:r>
                            </m:e>
                            <m:e>
                              <m:r>
                                <a:rPr lang="en-US" i="1">
                                  <a:latin typeface="Cambria Math" panose="02040503050406030204" pitchFamily="18" charset="0"/>
                                </a:rPr>
                                <m:t>2</m:t>
                              </m:r>
                            </m:e>
                          </m:mr>
                        </m:m>
                        <m:r>
                          <a:rPr lang="en-US" b="0" i="1">
                            <a:latin typeface="Cambria Math" panose="02040503050406030204" pitchFamily="18" charset="0"/>
                          </a:rPr>
                          <m:t>    </m:t>
                        </m:r>
                        <m:m>
                          <m:mPr>
                            <m:mcs>
                              <m:mc>
                                <m:mcPr>
                                  <m:count m:val="2"/>
                                  <m:mcJc m:val="center"/>
                                </m:mcPr>
                              </m:mc>
                            </m:mcs>
                            <m:ctrlPr>
                              <a:rPr lang="en-US" b="0"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−6</m:t>
                              </m:r>
                            </m:e>
                          </m:mr>
                        </m:m>
                      </m:e>
                    </m:d>
                  </m:oMath>
                </a14:m>
                <a:r>
                  <a:rPr lang="en-US" dirty="0" smtClean="0"/>
                  <a:t> , Apply row operations to convert A in to identity.</a:t>
                </a:r>
              </a:p>
              <a:p>
                <a:r>
                  <a:rPr lang="en-US" dirty="0" smtClean="0"/>
                  <a:t>Divide first row by 2 and subtract it from second row.</a:t>
                </a:r>
                <a:r>
                  <a:rPr lang="en-US" dirty="0"/>
                  <a:t>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2</m:t>
                              </m:r>
                            </m:e>
                            <m:e>
                              <m:r>
                                <a:rPr lang="en-US" i="1">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7/2</m:t>
                              </m:r>
                            </m:e>
                          </m:mr>
                        </m:m>
                        <m:r>
                          <a:rPr lang="en-US" i="1">
                            <a:latin typeface="Cambria Math" panose="02040503050406030204" pitchFamily="18" charset="0"/>
                          </a:rPr>
                          <m:t>    </m:t>
                        </m:r>
                        <m:m>
                          <m:mPr>
                            <m:mcs>
                              <m:mc>
                                <m:mcPr>
                                  <m:count m:val="2"/>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mr>
                          <m:mr>
                            <m:e>
                              <m:r>
                                <a:rPr lang="en-US" b="0" i="1" smtClean="0">
                                  <a:latin typeface="Cambria Math" panose="02040503050406030204" pitchFamily="18" charset="0"/>
                                </a:rPr>
                                <m:t>−1/2</m:t>
                              </m:r>
                            </m:e>
                            <m:e>
                              <m:r>
                                <a:rPr lang="en-US" i="1">
                                  <a:latin typeface="Cambria Math" panose="02040503050406030204" pitchFamily="18" charset="0"/>
                                </a:rPr>
                                <m:t>1</m:t>
                              </m:r>
                            </m:e>
                          </m:mr>
                        </m:m>
                      </m:e>
                    </m:d>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m:t>
                              </m:r>
                              <m:r>
                                <a:rPr lang="en-US" b="0" i="1" smtClean="0">
                                  <a:latin typeface="Cambria Math" panose="02040503050406030204" pitchFamily="18" charset="0"/>
                                </a:rPr>
                                <m:t>7</m:t>
                              </m:r>
                            </m:e>
                          </m:mr>
                        </m:m>
                      </m:e>
                    </m:d>
                  </m:oMath>
                </a14:m>
                <a:endParaRPr lang="en-US" dirty="0" smtClean="0"/>
              </a:p>
              <a:p>
                <a:r>
                  <a:rPr lang="en-US" dirty="0" smtClean="0"/>
                  <a:t>Multiply the second row by 6/7 and add to the first row.</a:t>
                </a:r>
              </a:p>
              <a:p>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7/2</m:t>
                              </m:r>
                            </m:e>
                          </m:mr>
                        </m:m>
                        <m:r>
                          <a:rPr lang="en-US" i="1">
                            <a:latin typeface="Cambria Math" panose="02040503050406030204" pitchFamily="18" charset="0"/>
                          </a:rPr>
                          <m:t>    </m:t>
                        </m:r>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3/7</m:t>
                              </m:r>
                            </m:e>
                            <m:e>
                              <m:r>
                                <a:rPr lang="en-US" b="0" i="1" smtClean="0">
                                  <a:latin typeface="Cambria Math" panose="02040503050406030204" pitchFamily="18" charset="0"/>
                                </a:rPr>
                                <m:t>6/7</m:t>
                              </m:r>
                            </m:e>
                          </m:mr>
                          <m:mr>
                            <m:e>
                              <m:r>
                                <a:rPr lang="en-US" b="0" i="1" smtClean="0">
                                  <a:latin typeface="Cambria Math" panose="02040503050406030204" pitchFamily="18" charset="0"/>
                                </a:rPr>
                                <m:t>−1/2</m:t>
                              </m:r>
                            </m:e>
                            <m:e>
                              <m:r>
                                <a:rPr lang="en-US" i="1">
                                  <a:latin typeface="Cambria Math" panose="02040503050406030204" pitchFamily="18" charset="0"/>
                                </a:rPr>
                                <m:t>1</m:t>
                              </m:r>
                            </m:e>
                          </m:mr>
                        </m:m>
                      </m:e>
                    </m:d>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4</m:t>
                              </m:r>
                            </m:e>
                          </m:mr>
                          <m:mr>
                            <m:e>
                              <m:r>
                                <a:rPr lang="en-US" i="1">
                                  <a:latin typeface="Cambria Math" panose="02040503050406030204" pitchFamily="18" charset="0"/>
                                </a:rPr>
                                <m:t>−</m:t>
                              </m:r>
                              <m:r>
                                <a:rPr lang="en-US" b="0" i="1" smtClean="0">
                                  <a:latin typeface="Cambria Math" panose="02040503050406030204" pitchFamily="18" charset="0"/>
                                </a:rPr>
                                <m:t>7</m:t>
                              </m:r>
                            </m:e>
                          </m:mr>
                        </m:m>
                      </m:e>
                    </m:d>
                  </m:oMath>
                </a14:m>
                <a:endParaRPr lang="en-US" dirty="0" smtClean="0"/>
              </a:p>
              <a:p>
                <a:r>
                  <a:rPr lang="en-US" dirty="0" smtClean="0"/>
                  <a:t>Make the first matrix an identity </a:t>
                </a:r>
                <a:r>
                  <a:rPr lang="en-US" dirty="0" err="1" smtClean="0"/>
                  <a:t>mtrix</a:t>
                </a:r>
                <a:r>
                  <a:rPr lang="en-US" dirty="0" smtClean="0"/>
                  <a:t>.</a:t>
                </a:r>
              </a:p>
              <a:p>
                <a:r>
                  <a:rPr lang="en-US" dirty="0" smtClean="0"/>
                  <a:t>Divide the first row by 2 and multiply the second row by 2/7.</a:t>
                </a:r>
              </a:p>
              <a:p>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r>
                          <a:rPr lang="en-US" i="1">
                            <a:latin typeface="Cambria Math" panose="02040503050406030204" pitchFamily="18" charset="0"/>
                          </a:rPr>
                          <m:t>    </m:t>
                        </m:r>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3/14</m:t>
                              </m:r>
                            </m:e>
                            <m:e>
                              <m:r>
                                <a:rPr lang="en-US" b="0" i="1" smtClean="0">
                                  <a:latin typeface="Cambria Math" panose="02040503050406030204" pitchFamily="18" charset="0"/>
                                </a:rPr>
                                <m:t>3/7</m:t>
                              </m:r>
                            </m:e>
                          </m:mr>
                          <m:mr>
                            <m:e>
                              <m:r>
                                <a:rPr lang="en-US" b="0" i="1" smtClean="0">
                                  <a:latin typeface="Cambria Math" panose="02040503050406030204" pitchFamily="18" charset="0"/>
                                </a:rPr>
                                <m:t>−1/7</m:t>
                              </m:r>
                            </m:e>
                            <m:e>
                              <m:r>
                                <a:rPr lang="en-US" i="1">
                                  <a:latin typeface="Cambria Math" panose="02040503050406030204" pitchFamily="18" charset="0"/>
                                </a:rPr>
                                <m:t>1</m:t>
                              </m:r>
                              <m:r>
                                <a:rPr lang="en-US" b="0" i="1" smtClean="0">
                                  <a:latin typeface="Cambria Math" panose="02040503050406030204" pitchFamily="18" charset="0"/>
                                </a:rPr>
                                <m:t>/7</m:t>
                              </m:r>
                            </m:e>
                          </m:mr>
                        </m:m>
                      </m:e>
                    </m:d>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mr>
                          <m:mr>
                            <m:e>
                              <m:r>
                                <a:rPr lang="en-US" i="1">
                                  <a:latin typeface="Cambria Math" panose="02040503050406030204" pitchFamily="18" charset="0"/>
                                </a:rPr>
                                <m:t>−</m:t>
                              </m:r>
                              <m:r>
                                <a:rPr lang="en-US" b="0" i="1" smtClean="0">
                                  <a:latin typeface="Cambria Math" panose="02040503050406030204" pitchFamily="18" charset="0"/>
                                </a:rPr>
                                <m:t>2</m:t>
                              </m:r>
                            </m:e>
                          </m:mr>
                        </m:m>
                      </m:e>
                    </m:d>
                  </m:oMath>
                </a14:m>
                <a:r>
                  <a:rPr lang="en-US" dirty="0" smtClean="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 x = -2, and y = -2,   A</a:t>
                </a:r>
                <a:r>
                  <a:rPr lang="en-US" baseline="30000" dirty="0" smtClean="0"/>
                  <a:t>-1</a:t>
                </a:r>
                <a:r>
                  <a:rPr lang="en-US" dirty="0"/>
                  <a:t> </a:t>
                </a:r>
                <a:r>
                  <a:rPr lang="en-US" dirty="0" smtClean="0"/>
                  <a:t>=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3/14</m:t>
                              </m:r>
                            </m:e>
                            <m:e>
                              <m:f>
                                <m:fPr>
                                  <m:ctrlPr>
                                    <a:rPr lang="en-US" b="0" i="1" smtClean="0">
                                      <a:latin typeface="Cambria Math"/>
                                    </a:rPr>
                                  </m:ctrlPr>
                                </m:fPr>
                                <m:num>
                                  <m:r>
                                    <a:rPr lang="en-US" b="0" i="1" smtClean="0">
                                      <a:latin typeface="Cambria Math" panose="02040503050406030204" pitchFamily="18" charset="0"/>
                                    </a:rPr>
                                    <m:t>3</m:t>
                                  </m:r>
                                </m:num>
                                <m:den>
                                  <m:r>
                                    <a:rPr lang="en-US" b="0" i="1" smtClean="0">
                                      <a:latin typeface="Cambria Math" panose="02040503050406030204" pitchFamily="18" charset="0"/>
                                    </a:rPr>
                                    <m:t>7</m:t>
                                  </m:r>
                                </m:den>
                              </m:f>
                            </m:e>
                          </m:mr>
                          <m:mr>
                            <m:e>
                              <m:r>
                                <a:rPr lang="en-US" b="0" i="1" smtClean="0">
                                  <a:latin typeface="Cambria Math" panose="02040503050406030204" pitchFamily="18" charset="0"/>
                                </a:rPr>
                                <m:t>−1/7</m:t>
                              </m:r>
                            </m:e>
                            <m:e>
                              <m:r>
                                <a:rPr lang="en-US" b="0" i="1" smtClean="0">
                                  <a:latin typeface="Cambria Math" panose="02040503050406030204" pitchFamily="18" charset="0"/>
                                </a:rPr>
                                <m:t>1/7</m:t>
                              </m:r>
                            </m:e>
                          </m:mr>
                        </m:m>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360" y="782320"/>
                <a:ext cx="11257280" cy="5852160"/>
              </a:xfrm>
              <a:blipFill>
                <a:blip r:embed="rId2"/>
                <a:stretch>
                  <a:fillRect l="-9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85</a:t>
            </a:fld>
            <a:endParaRPr lang="en-US"/>
          </a:p>
        </p:txBody>
      </p:sp>
    </p:spTree>
    <p:extLst>
      <p:ext uri="{BB962C8B-B14F-4D97-AF65-F5344CB8AC3E}">
        <p14:creationId xmlns:p14="http://schemas.microsoft.com/office/powerpoint/2010/main" val="3642880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8955"/>
          </a:xfrm>
        </p:spPr>
        <p:txBody>
          <a:bodyPr>
            <a:normAutofit/>
          </a:bodyPr>
          <a:lstStyle/>
          <a:p>
            <a:r>
              <a:rPr lang="en-US" sz="2800" dirty="0" smtClean="0"/>
              <a:t>LALP 4.8</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6880" y="894080"/>
                <a:ext cx="11236960" cy="5892800"/>
              </a:xfrm>
            </p:spPr>
            <p:txBody>
              <a:bodyPr/>
              <a:lstStyle/>
              <a:p>
                <a:pPr marL="0" indent="0">
                  <a:buNone/>
                </a:pPr>
                <a:r>
                  <a:rPr lang="en-US" dirty="0" smtClean="0"/>
                  <a:t>Solve the system : </a:t>
                </a:r>
              </a:p>
              <a:p>
                <a:pPr marL="0" indent="0">
                  <a:buNone/>
                </a:pPr>
                <a:r>
                  <a:rPr lang="en-US" dirty="0"/>
                  <a:t>x</a:t>
                </a:r>
                <a:r>
                  <a:rPr lang="en-US" dirty="0" smtClean="0"/>
                  <a:t> + y + z = 0   In the matrix notation, </a:t>
                </a:r>
                <a14:m>
                  <m:oMath xmlns:m="http://schemas.openxmlformats.org/officeDocument/2006/math">
                    <m:d>
                      <m:dPr>
                        <m:ctrlPr>
                          <a:rPr lang="en-US" i="1" smtClean="0">
                            <a:latin typeface="Cambria Math"/>
                          </a:rPr>
                        </m:ctrlPr>
                      </m:dPr>
                      <m:e>
                        <m:m>
                          <m:mPr>
                            <m:mcs>
                              <m:mc>
                                <m:mcPr>
                                  <m:count m:val="3"/>
                                  <m:mcJc m:val="center"/>
                                </m:mcPr>
                              </m:mc>
                            </m:mcs>
                            <m:ctrlPr>
                              <a:rPr lang="en-US"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2</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2</m:t>
                              </m:r>
                            </m:e>
                          </m:mr>
                        </m:m>
                      </m:e>
                    </m:d>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r>
                            <m:e>
                              <m:r>
                                <a:rPr lang="en-US" b="0" i="1" smtClean="0">
                                  <a:latin typeface="Cambria Math" panose="02040503050406030204" pitchFamily="18" charset="0"/>
                                </a:rPr>
                                <m:t>𝑧</m:t>
                              </m:r>
                            </m:e>
                          </m:mr>
                        </m:m>
                      </m:e>
                    </m:d>
                    <m:r>
                      <a:rPr lang="en-US" b="0" i="1" smtClean="0">
                        <a:latin typeface="Cambria Math" panose="02040503050406030204" pitchFamily="18" charset="0"/>
                      </a:rPr>
                      <m:t>=</m:t>
                    </m:r>
                    <m:d>
                      <m:dPr>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oMath>
                </a14:m>
                <a:endParaRPr lang="en-US" dirty="0" smtClean="0"/>
              </a:p>
              <a:p>
                <a:pPr marL="0" indent="0">
                  <a:buNone/>
                </a:pPr>
                <a:r>
                  <a:rPr lang="en-US" dirty="0" smtClean="0"/>
                  <a:t>2x –y +z =1</a:t>
                </a:r>
              </a:p>
              <a:p>
                <a:pPr marL="0" indent="0">
                  <a:buNone/>
                </a:pPr>
                <a:r>
                  <a:rPr lang="en-US" dirty="0"/>
                  <a:t> </a:t>
                </a:r>
                <a:r>
                  <a:rPr lang="en-US" dirty="0" smtClean="0"/>
                  <a:t>      y +2z =0  We write it as </a:t>
                </a:r>
                <a:r>
                  <a:rPr lang="en-US" dirty="0"/>
                  <a:t> </a:t>
                </a:r>
                <a14:m>
                  <m:oMath xmlns:m="http://schemas.openxmlformats.org/officeDocument/2006/math">
                    <m:d>
                      <m:dPr>
                        <m:ctrlPr>
                          <a:rPr lang="en-US" i="1" smtClean="0">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2</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2</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1  </m:t>
                              </m:r>
                            </m:e>
                          </m:mr>
                          <m:mr>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r>
                          <a:rPr lang="en-US" b="0" i="1" smtClean="0">
                            <a:latin typeface="Cambria Math" panose="02040503050406030204" pitchFamily="18" charset="0"/>
                          </a:rPr>
                          <m:t>    </m:t>
                        </m:r>
                      </m:e>
                    </m:d>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1</m:t>
                              </m:r>
                            </m:e>
                          </m:mr>
                          <m:mr>
                            <m:e>
                              <m:r>
                                <a:rPr lang="en-US" i="1">
                                  <a:latin typeface="Cambria Math" panose="02040503050406030204" pitchFamily="18" charset="0"/>
                                </a:rPr>
                                <m:t>0</m:t>
                              </m:r>
                            </m:e>
                          </m:mr>
                        </m:m>
                      </m:e>
                    </m:d>
                  </m:oMath>
                </a14:m>
                <a:endParaRPr lang="en-US" dirty="0" smtClean="0"/>
              </a:p>
              <a:p>
                <a:pPr marL="0" indent="0">
                  <a:buNone/>
                </a:pPr>
                <a:r>
                  <a:rPr lang="en-US" dirty="0" smtClean="0"/>
                  <a:t>Multiply r1 by 2 and subtract from r2, </a:t>
                </a:r>
                <a14:m>
                  <m:oMath xmlns:m="http://schemas.openxmlformats.org/officeDocument/2006/math">
                    <m:d>
                      <m:dPr>
                        <m:ctrlPr>
                          <a:rPr lang="en-US" i="1">
                            <a:latin typeface="Cambria Math"/>
                          </a:rPr>
                        </m:ctrlPr>
                      </m:dPr>
                      <m:e>
                        <m:m>
                          <m:mPr>
                            <m:mcs>
                              <m:mc>
                                <m:mcPr>
                                  <m:count m:val="3"/>
                                  <m:mcJc m:val="center"/>
                                </m:mcPr>
                              </m:mc>
                            </m:mcs>
                            <m:ctrlPr>
                              <a:rPr lang="en-US" i="1" smtClean="0">
                                <a:latin typeface="Cambria Math"/>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m:t>
                              </m:r>
                              <m:r>
                                <a:rPr lang="en-US" b="0" i="1" smtClean="0">
                                  <a:latin typeface="Cambria Math" panose="02040503050406030204" pitchFamily="18" charset="0"/>
                                </a:rPr>
                                <m:t>3</m:t>
                              </m:r>
                            </m:e>
                            <m:e>
                              <m:r>
                                <a:rPr lang="en-US" b="0" i="1" smtClean="0">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2</m:t>
                              </m:r>
                            </m:e>
                          </m:mr>
                        </m:m>
                        <m:r>
                          <a:rPr lang="en-US" i="1">
                            <a:latin typeface="Cambria Math" panose="02040503050406030204" pitchFamily="18" charset="0"/>
                          </a:rPr>
                          <m:t>     </m:t>
                        </m:r>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b="0" i="1" smtClean="0">
                                  <a:latin typeface="Cambria Math" panose="02040503050406030204" pitchFamily="18" charset="0"/>
                                </a:rPr>
                                <m:t>−2</m:t>
                              </m:r>
                            </m:e>
                          </m:mr>
                          <m:mr>
                            <m:e>
                              <m:r>
                                <a:rPr lang="en-US" i="1">
                                  <a:latin typeface="Cambria Math" panose="02040503050406030204" pitchFamily="18" charset="0"/>
                                </a:rPr>
                                <m:t>0</m:t>
                              </m:r>
                            </m:e>
                          </m:mr>
                        </m:m>
                        <m:r>
                          <a:rPr lang="en-US" i="1">
                            <a:latin typeface="Cambria Math" panose="02040503050406030204" pitchFamily="18" charset="0"/>
                          </a:rPr>
                          <m:t>  </m:t>
                        </m:r>
                        <m:m>
                          <m:mPr>
                            <m:mcs>
                              <m:mc>
                                <m:mcPr>
                                  <m:count m:val="1"/>
                                  <m:mcJc m:val="center"/>
                                </m:mcPr>
                              </m:mc>
                            </m:mcs>
                            <m:ctrlPr>
                              <a:rPr lang="en-US" i="1">
                                <a:latin typeface="Cambria Math"/>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1 </m:t>
                              </m:r>
                            </m:e>
                          </m:mr>
                          <m:mr>
                            <m:e>
                              <m:r>
                                <a:rPr lang="en-US" i="1">
                                  <a:latin typeface="Cambria Math" panose="02040503050406030204" pitchFamily="18" charset="0"/>
                                </a:rPr>
                                <m:t>0</m:t>
                              </m:r>
                            </m:e>
                          </m:mr>
                        </m:m>
                        <m:r>
                          <a:rPr lang="en-US" i="1">
                            <a:latin typeface="Cambria Math" panose="02040503050406030204" pitchFamily="18" charset="0"/>
                          </a:rPr>
                          <m:t> </m:t>
                        </m:r>
                        <m:m>
                          <m:mPr>
                            <m:mcs>
                              <m:mc>
                                <m:mcPr>
                                  <m:count m:val="1"/>
                                  <m:mcJc m:val="center"/>
                                </m:mcPr>
                              </m:mc>
                            </m:mcs>
                            <m:ctrlPr>
                              <a:rPr lang="en-US" i="1">
                                <a:latin typeface="Cambria Math"/>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0</m:t>
                              </m:r>
                            </m:e>
                          </m:mr>
                          <m:mr>
                            <m:e>
                              <m:r>
                                <a:rPr lang="en-US" i="1">
                                  <a:latin typeface="Cambria Math" panose="02040503050406030204" pitchFamily="18" charset="0"/>
                                </a:rPr>
                                <m:t>1</m:t>
                              </m:r>
                            </m:e>
                          </m:mr>
                        </m:m>
                        <m:r>
                          <a:rPr lang="en-US" i="1">
                            <a:latin typeface="Cambria Math" panose="02040503050406030204" pitchFamily="18" charset="0"/>
                          </a:rPr>
                          <m:t>    </m:t>
                        </m:r>
                      </m:e>
                    </m:d>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1</m:t>
                              </m:r>
                            </m:e>
                          </m:mr>
                          <m:mr>
                            <m:e>
                              <m:r>
                                <a:rPr lang="en-US" i="1">
                                  <a:latin typeface="Cambria Math" panose="02040503050406030204" pitchFamily="18" charset="0"/>
                                </a:rPr>
                                <m:t>0</m:t>
                              </m:r>
                            </m:e>
                          </m:mr>
                        </m:m>
                      </m:e>
                    </m:d>
                  </m:oMath>
                </a14:m>
                <a:endParaRPr lang="en-US" dirty="0" smtClean="0"/>
              </a:p>
              <a:p>
                <a:pPr marL="0" indent="0">
                  <a:buNone/>
                </a:pPr>
                <a:r>
                  <a:rPr lang="en-US" dirty="0" smtClean="0"/>
                  <a:t>Subtract r3 from r1, </a:t>
                </a:r>
                <a14:m>
                  <m:oMath xmlns:m="http://schemas.openxmlformats.org/officeDocument/2006/math">
                    <m:d>
                      <m:dPr>
                        <m:ctrlPr>
                          <a:rPr lang="en-US" i="1">
                            <a:latin typeface="Cambria Math"/>
                          </a:rPr>
                        </m:ctrlPr>
                      </m:dPr>
                      <m:e>
                        <m:m>
                          <m:mPr>
                            <m:mcs>
                              <m:mc>
                                <m:mcPr>
                                  <m:count m:val="3"/>
                                  <m:mcJc m:val="center"/>
                                </m:mcPr>
                              </m:mc>
                            </m:mcs>
                            <m:ctrlPr>
                              <a:rPr lang="en-US" i="1">
                                <a:latin typeface="Cambria Math"/>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−3</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2</m:t>
                              </m:r>
                            </m:e>
                          </m:mr>
                        </m:m>
                        <m:r>
                          <a:rPr lang="en-US" i="1">
                            <a:latin typeface="Cambria Math" panose="02040503050406030204" pitchFamily="18" charset="0"/>
                          </a:rPr>
                          <m:t>     </m:t>
                        </m:r>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−2</m:t>
                              </m:r>
                            </m:e>
                          </m:mr>
                          <m:mr>
                            <m:e>
                              <m:r>
                                <a:rPr lang="en-US" i="1">
                                  <a:latin typeface="Cambria Math" panose="02040503050406030204" pitchFamily="18" charset="0"/>
                                </a:rPr>
                                <m:t>0</m:t>
                              </m:r>
                            </m:e>
                          </m:mr>
                        </m:m>
                        <m:r>
                          <a:rPr lang="en-US" i="1">
                            <a:latin typeface="Cambria Math" panose="02040503050406030204" pitchFamily="18" charset="0"/>
                          </a:rPr>
                          <m:t>  </m:t>
                        </m:r>
                        <m:m>
                          <m:mPr>
                            <m:mcs>
                              <m:mc>
                                <m:mcPr>
                                  <m:count m:val="1"/>
                                  <m:mcJc m:val="center"/>
                                </m:mcPr>
                              </m:mc>
                            </m:mcs>
                            <m:ctrlPr>
                              <a:rPr lang="en-US" i="1">
                                <a:latin typeface="Cambria Math"/>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1 </m:t>
                              </m:r>
                            </m:e>
                          </m:mr>
                          <m:mr>
                            <m:e>
                              <m:r>
                                <a:rPr lang="en-US" i="1">
                                  <a:latin typeface="Cambria Math" panose="02040503050406030204" pitchFamily="18" charset="0"/>
                                </a:rPr>
                                <m:t>0</m:t>
                              </m:r>
                            </m:e>
                          </m:mr>
                        </m:m>
                        <m:r>
                          <a:rPr lang="en-US" i="1">
                            <a:latin typeface="Cambria Math" panose="02040503050406030204" pitchFamily="18" charset="0"/>
                          </a:rPr>
                          <m:t> </m:t>
                        </m:r>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1</m:t>
                              </m:r>
                            </m:e>
                          </m:mr>
                        </m:m>
                        <m:r>
                          <a:rPr lang="en-US" i="1">
                            <a:latin typeface="Cambria Math" panose="02040503050406030204" pitchFamily="18" charset="0"/>
                          </a:rPr>
                          <m:t>    </m:t>
                        </m:r>
                      </m:e>
                    </m:d>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1</m:t>
                              </m:r>
                            </m:e>
                          </m:mr>
                          <m:mr>
                            <m:e>
                              <m:r>
                                <a:rPr lang="en-US" i="1">
                                  <a:latin typeface="Cambria Math" panose="02040503050406030204" pitchFamily="18" charset="0"/>
                                </a:rPr>
                                <m:t>0</m:t>
                              </m:r>
                            </m:e>
                          </m:mr>
                        </m:m>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6880" y="894080"/>
                <a:ext cx="11236960" cy="5892800"/>
              </a:xfrm>
              <a:blipFill>
                <a:blip r:embed="rId2"/>
                <a:stretch>
                  <a:fillRect l="-1139" t="-1760"/>
                </a:stretch>
              </a:blipFill>
            </p:spPr>
            <p:txBody>
              <a:bodyPr/>
              <a:lstStyle/>
              <a:p>
                <a:r>
                  <a:rPr lang="en-US">
                    <a:noFill/>
                  </a:rPr>
                  <a:t> </a:t>
                </a:r>
              </a:p>
            </p:txBody>
          </p:sp>
        </mc:Fallback>
      </mc:AlternateContent>
      <p:cxnSp>
        <p:nvCxnSpPr>
          <p:cNvPr id="5" name="Straight Connector 4"/>
          <p:cNvCxnSpPr/>
          <p:nvPr/>
        </p:nvCxnSpPr>
        <p:spPr>
          <a:xfrm>
            <a:off x="2357120" y="1798320"/>
            <a:ext cx="20320" cy="143256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7DE1435-65CC-43DB-90FE-CEFBCA305A4E}" type="slidenum">
              <a:rPr lang="en-US" smtClean="0"/>
              <a:t>86</a:t>
            </a:fld>
            <a:endParaRPr lang="en-US"/>
          </a:p>
        </p:txBody>
      </p:sp>
    </p:spTree>
    <p:extLst>
      <p:ext uri="{BB962C8B-B14F-4D97-AF65-F5344CB8AC3E}">
        <p14:creationId xmlns:p14="http://schemas.microsoft.com/office/powerpoint/2010/main" val="1613744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8955"/>
          </a:xfrm>
        </p:spPr>
        <p:txBody>
          <a:bodyPr>
            <a:normAutofit/>
          </a:bodyPr>
          <a:lstStyle/>
          <a:p>
            <a:r>
              <a:rPr lang="en-US" sz="2800" dirty="0" smtClean="0"/>
              <a:t>LALP 4.9</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659" y="1026160"/>
                <a:ext cx="11480800" cy="5171440"/>
              </a:xfrm>
            </p:spPr>
            <p:txBody>
              <a:bodyPr>
                <a:normAutofit fontScale="70000" lnSpcReduction="20000"/>
              </a:bodyPr>
              <a:lstStyle/>
              <a:p>
                <a:r>
                  <a:rPr lang="en-US" dirty="0" smtClean="0"/>
                  <a:t>Solve by matrix inversion and also by Gauss Jordan method.</a:t>
                </a:r>
              </a:p>
              <a:p>
                <a:r>
                  <a:rPr lang="en-US" dirty="0" smtClean="0"/>
                  <a:t>Ex 1 Solve 2x + 3y = 14 and 4x + y = 8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4</m:t>
                              </m:r>
                            </m:e>
                            <m:e>
                              <m:r>
                                <a:rPr lang="en-US" b="0" i="1" smtClean="0">
                                  <a:latin typeface="Cambria Math" panose="02040503050406030204" pitchFamily="18" charset="0"/>
                                </a:rPr>
                                <m:t>1</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r>
                          <a:rPr lang="en-US" b="0" i="1" smtClean="0">
                            <a:latin typeface="Cambria Math" panose="02040503050406030204" pitchFamily="18" charset="0"/>
                          </a:rPr>
                          <m:t> </m:t>
                        </m:r>
                      </m:e>
                    </m:d>
                  </m:oMath>
                </a14:m>
                <a:r>
                  <a:rPr lang="en-US" dirty="0" smtClean="0"/>
                  <a:t>  </a:t>
                </a:r>
                <a14:m>
                  <m:oMath xmlns:m="http://schemas.openxmlformats.org/officeDocument/2006/math">
                    <m:d>
                      <m:dPr>
                        <m:ctrlPr>
                          <a:rPr lang="en-US" i="1" dirty="0" smtClean="0">
                            <a:latin typeface="Cambria Math"/>
                          </a:rPr>
                        </m:ctrlPr>
                      </m:dPr>
                      <m:e>
                        <m:m>
                          <m:mPr>
                            <m:mcs>
                              <m:mc>
                                <m:mcPr>
                                  <m:count m:val="1"/>
                                  <m:mcJc m:val="center"/>
                                </m:mcPr>
                              </m:mc>
                            </m:mcs>
                            <m:ctrlPr>
                              <a:rPr lang="en-US" i="1" dirty="0" smtClean="0">
                                <a:latin typeface="Cambria Math"/>
                              </a:rPr>
                            </m:ctrlPr>
                          </m:mPr>
                          <m:mr>
                            <m:e>
                              <m:r>
                                <m:rPr>
                                  <m:brk m:alnAt="7"/>
                                </m:rPr>
                                <a:rPr lang="en-US" b="0" i="1" dirty="0" smtClean="0">
                                  <a:latin typeface="Cambria Math" panose="02040503050406030204" pitchFamily="18" charset="0"/>
                                </a:rPr>
                                <m:t>1</m:t>
                              </m:r>
                              <m:r>
                                <a:rPr lang="en-US" b="0" i="1" dirty="0" smtClean="0">
                                  <a:latin typeface="Cambria Math" panose="02040503050406030204" pitchFamily="18" charset="0"/>
                                </a:rPr>
                                <m:t>4</m:t>
                              </m:r>
                            </m:e>
                          </m:mr>
                          <m:mr>
                            <m:e>
                              <m:r>
                                <a:rPr lang="en-US" b="0" i="1" dirty="0" smtClean="0">
                                  <a:latin typeface="Cambria Math" panose="02040503050406030204" pitchFamily="18" charset="0"/>
                                </a:rPr>
                                <m:t>8</m:t>
                              </m:r>
                            </m:e>
                          </m:mr>
                        </m:m>
                      </m:e>
                    </m:d>
                  </m:oMath>
                </a14:m>
                <a:r>
                  <a:rPr lang="en-US" dirty="0" smtClean="0"/>
                  <a:t>      r1- (3/2) r2</a:t>
                </a:r>
              </a:p>
              <a:p>
                <a:endParaRPr lang="en-US" dirty="0" smtClean="0"/>
              </a:p>
              <a:p>
                <a:r>
                  <a:rPr lang="en-US" dirty="0" smtClean="0"/>
                  <a:t>Ex-2 Solve 4x -3y = 11, and 2x + y = 3     </a:t>
                </a:r>
                <a:r>
                  <a:rPr lang="en-US" dirty="0"/>
                  <a:t> </a:t>
                </a:r>
                <a14:m>
                  <m:oMath xmlns:m="http://schemas.openxmlformats.org/officeDocument/2006/math">
                    <m:d>
                      <m:dPr>
                        <m:ctrlPr>
                          <a:rPr lang="en-US" i="1">
                            <a:latin typeface="Cambria Math"/>
                          </a:rPr>
                        </m:ctrlPr>
                      </m:dPr>
                      <m:e>
                        <m:m>
                          <m:mPr>
                            <m:mcs>
                              <m:mc>
                                <m:mcPr>
                                  <m:count m:val="2"/>
                                  <m:mcJc m:val="center"/>
                                </m:mcPr>
                              </m:mc>
                            </m:mcs>
                            <m:ctrlPr>
                              <a:rPr lang="en-US" i="1">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m:t>
                              </m:r>
                              <m:r>
                                <a:rPr lang="en-US" i="1">
                                  <a:latin typeface="Cambria Math" panose="02040503050406030204" pitchFamily="18" charset="0"/>
                                </a:rPr>
                                <m:t>3</m:t>
                              </m:r>
                              <m:r>
                                <a:rPr lang="en-US" b="0" i="1" smtClean="0">
                                  <a:latin typeface="Cambria Math" panose="02040503050406030204" pitchFamily="18" charset="0"/>
                                </a:rPr>
                                <m:t>   </m:t>
                              </m:r>
                            </m:e>
                          </m:mr>
                          <m:mr>
                            <m:e>
                              <m:r>
                                <a:rPr lang="en-US" b="0" i="1" smtClean="0">
                                  <a:latin typeface="Cambria Math" panose="02040503050406030204" pitchFamily="18" charset="0"/>
                                </a:rPr>
                                <m:t>2</m:t>
                              </m:r>
                            </m:e>
                            <m:e>
                              <m:r>
                                <a:rPr lang="en-US" i="1">
                                  <a:latin typeface="Cambria Math" panose="02040503050406030204" pitchFamily="18" charset="0"/>
                                </a:rPr>
                                <m:t>1</m:t>
                              </m:r>
                            </m:e>
                          </m:mr>
                        </m:m>
                        <m:r>
                          <a:rPr lang="en-US" i="1">
                            <a:latin typeface="Cambria Math" panose="02040503050406030204" pitchFamily="18" charset="0"/>
                          </a:rPr>
                          <m:t>  </m:t>
                        </m:r>
                        <m:m>
                          <m:mPr>
                            <m:mcs>
                              <m:mc>
                                <m:mcPr>
                                  <m:count m:val="1"/>
                                  <m:mcJc m:val="center"/>
                                </m:mcPr>
                              </m:mc>
                            </m:mcs>
                            <m:ctrlPr>
                              <a:rPr lang="en-US" i="1">
                                <a:latin typeface="Cambria Math"/>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
                        <m:r>
                          <a:rPr lang="en-US" i="1">
                            <a:latin typeface="Cambria Math" panose="02040503050406030204" pitchFamily="18" charset="0"/>
                          </a:rPr>
                          <m:t>   </m:t>
                        </m:r>
                        <m:m>
                          <m:mPr>
                            <m:mcs>
                              <m:mc>
                                <m:mcPr>
                                  <m:count m:val="1"/>
                                  <m:mcJc m:val="center"/>
                                </m:mcPr>
                              </m:mc>
                            </m:mcs>
                            <m:ctrlPr>
                              <a:rPr lang="en-US" i="1">
                                <a:latin typeface="Cambria Math"/>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1</m:t>
                              </m:r>
                            </m:e>
                          </m:mr>
                        </m:m>
                        <m:r>
                          <a:rPr lang="en-US" i="1">
                            <a:latin typeface="Cambria Math" panose="02040503050406030204" pitchFamily="18" charset="0"/>
                          </a:rPr>
                          <m:t> </m:t>
                        </m:r>
                      </m:e>
                    </m:d>
                  </m:oMath>
                </a14:m>
                <a:r>
                  <a:rPr lang="en-US" dirty="0"/>
                  <a:t>  </a:t>
                </a:r>
                <a14:m>
                  <m:oMath xmlns:m="http://schemas.openxmlformats.org/officeDocument/2006/math">
                    <m:d>
                      <m:dPr>
                        <m:ctrlPr>
                          <a:rPr lang="en-US" i="1" dirty="0">
                            <a:latin typeface="Cambria Math"/>
                          </a:rPr>
                        </m:ctrlPr>
                      </m:dPr>
                      <m:e>
                        <m:m>
                          <m:mPr>
                            <m:mcs>
                              <m:mc>
                                <m:mcPr>
                                  <m:count m:val="1"/>
                                  <m:mcJc m:val="center"/>
                                </m:mcPr>
                              </m:mc>
                            </m:mcs>
                            <m:ctrlPr>
                              <a:rPr lang="en-US" i="1" dirty="0">
                                <a:latin typeface="Cambria Math"/>
                              </a:rPr>
                            </m:ctrlPr>
                          </m:mPr>
                          <m:mr>
                            <m:e>
                              <m:r>
                                <m:rPr>
                                  <m:brk m:alnAt="7"/>
                                </m:rPr>
                                <a:rPr lang="en-US" i="1" dirty="0">
                                  <a:latin typeface="Cambria Math" panose="02040503050406030204" pitchFamily="18" charset="0"/>
                                </a:rPr>
                                <m:t>1</m:t>
                              </m:r>
                              <m:r>
                                <a:rPr lang="en-US" b="0" i="1" dirty="0" smtClean="0">
                                  <a:latin typeface="Cambria Math" panose="02040503050406030204" pitchFamily="18" charset="0"/>
                                </a:rPr>
                                <m:t>1</m:t>
                              </m:r>
                            </m:e>
                          </m:mr>
                          <m:mr>
                            <m:e>
                              <m:r>
                                <a:rPr lang="en-US" b="0" i="1" dirty="0" smtClean="0">
                                  <a:latin typeface="Cambria Math" panose="02040503050406030204" pitchFamily="18" charset="0"/>
                                </a:rPr>
                                <m:t>3</m:t>
                              </m:r>
                            </m:e>
                          </m:mr>
                        </m:m>
                      </m:e>
                    </m:d>
                  </m:oMath>
                </a14:m>
                <a:endParaRPr lang="en-US" dirty="0" smtClean="0"/>
              </a:p>
              <a:p>
                <a:endParaRPr lang="en-US" dirty="0"/>
              </a:p>
              <a:p>
                <a:r>
                  <a:rPr lang="en-US" dirty="0" smtClean="0"/>
                  <a:t>Ex-3         x + 2y –z = 6, 2x + y + z = 3, 3x –y +z =3</a:t>
                </a:r>
              </a:p>
              <a:p>
                <a:endParaRPr lang="en-US" dirty="0" smtClean="0"/>
              </a:p>
              <a:p>
                <a:r>
                  <a:rPr lang="en-US" dirty="0" smtClean="0"/>
                  <a:t>Ex – 4     2x + y + z =3, 4x + 3y +z = 9, x + 2y + 2z = 3</a:t>
                </a:r>
              </a:p>
              <a:p>
                <a:r>
                  <a:rPr lang="en-US" dirty="0"/>
                  <a:t> </a:t>
                </a:r>
                <a:r>
                  <a:rPr lang="en-US" dirty="0" smtClean="0"/>
                  <a:t> </a:t>
                </a:r>
              </a:p>
              <a:p>
                <a:r>
                  <a:rPr lang="en-US" dirty="0"/>
                  <a:t> </a:t>
                </a:r>
                <a:r>
                  <a:rPr lang="en-US" dirty="0" smtClean="0"/>
                  <a:t>          </a:t>
                </a:r>
                <a14:m>
                  <m:oMath xmlns:m="http://schemas.openxmlformats.org/officeDocument/2006/math">
                    <m:d>
                      <m:dPr>
                        <m:ctrlPr>
                          <a:rPr lang="en-US" i="1" smtClean="0">
                            <a:latin typeface="Cambria Math"/>
                          </a:rPr>
                        </m:ctrlPr>
                      </m:dPr>
                      <m:e>
                        <m:m>
                          <m:mPr>
                            <m:mcs>
                              <m:mc>
                                <m:mcPr>
                                  <m:count m:val="3"/>
                                  <m:mcJc m:val="center"/>
                                </m:mcPr>
                              </m:mc>
                            </m:mcs>
                            <m:ctrlPr>
                              <a:rPr lang="en-US" i="1" smtClean="0">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4</m:t>
                              </m:r>
                            </m:e>
                            <m:e>
                              <m:r>
                                <a:rPr lang="en-US" b="0" i="1" smtClean="0">
                                  <a:latin typeface="Cambria Math" panose="02040503050406030204" pitchFamily="18" charset="0"/>
                                </a:rPr>
                                <m:t>3</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2</m:t>
                              </m:r>
                            </m:e>
                          </m:mr>
                        </m:m>
                        <m:r>
                          <a:rPr lang="en-US" b="0" i="1" smtClean="0">
                            <a:latin typeface="Cambria Math" panose="02040503050406030204" pitchFamily="18" charset="0"/>
                          </a:rPr>
                          <m:t>        </m:t>
                        </m:r>
                        <m:m>
                          <m:mPr>
                            <m:mcs>
                              <m:mc>
                                <m:mcPr>
                                  <m:count m:val="3"/>
                                  <m:mcJc m:val="center"/>
                                </m:mcPr>
                              </m:mc>
                            </m:mcs>
                            <m:ctrlPr>
                              <a:rPr lang="en-US" b="0" i="1" smtClean="0">
                                <a:latin typeface="Cambria Math"/>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r>
                          <a:rPr lang="en-US" b="0" i="1" smtClean="0">
                            <a:latin typeface="Cambria Math" panose="02040503050406030204" pitchFamily="18" charset="0"/>
                          </a:rPr>
                          <m:t>     </m:t>
                        </m:r>
                      </m:e>
                    </m:d>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9</m:t>
                              </m:r>
                            </m:e>
                          </m:mr>
                          <m:mr>
                            <m:e>
                              <m:r>
                                <a:rPr lang="en-US" b="0" i="1" smtClean="0">
                                  <a:latin typeface="Cambria Math" panose="02040503050406030204" pitchFamily="18" charset="0"/>
                                </a:rPr>
                                <m:t>3</m:t>
                              </m:r>
                            </m:e>
                          </m:mr>
                        </m:m>
                      </m:e>
                    </m:d>
                  </m:oMath>
                </a14:m>
                <a:r>
                  <a:rPr lang="en-US" dirty="0" smtClean="0"/>
                  <a:t>     ½ r1, r2 -4r1, r3- r1, ………, r3. (1/4), </a:t>
                </a:r>
              </a:p>
              <a:p>
                <a:r>
                  <a:rPr lang="en-US" dirty="0"/>
                  <a:t> </a:t>
                </a:r>
                <a:r>
                  <a:rPr lang="en-US" dirty="0" smtClean="0"/>
                  <a:t>                                                                    r3 (3) +r2, </a:t>
                </a:r>
                <a:r>
                  <a:rPr lang="en-US" b="1" dirty="0" smtClean="0"/>
                  <a:t> r1- (1/2) r2,     r1- (1/2) r3</a:t>
                </a:r>
              </a:p>
              <a:p>
                <a:endParaRPr lang="en-US" dirty="0" smtClean="0"/>
              </a:p>
              <a:p>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659" y="1026160"/>
                <a:ext cx="11480800" cy="5171440"/>
              </a:xfrm>
              <a:blipFill>
                <a:blip r:embed="rId2"/>
                <a:stretch>
                  <a:fillRect l="-478" t="-2120"/>
                </a:stretch>
              </a:blipFill>
            </p:spPr>
            <p:txBody>
              <a:bodyPr/>
              <a:lstStyle/>
              <a:p>
                <a:r>
                  <a:rPr lang="en-US">
                    <a:noFill/>
                  </a:rPr>
                  <a:t> </a:t>
                </a:r>
              </a:p>
            </p:txBody>
          </p:sp>
        </mc:Fallback>
      </mc:AlternateContent>
      <p:sp>
        <p:nvSpPr>
          <p:cNvPr id="6" name="Right Brace 5"/>
          <p:cNvSpPr/>
          <p:nvPr/>
        </p:nvSpPr>
        <p:spPr>
          <a:xfrm>
            <a:off x="4754880" y="1635760"/>
            <a:ext cx="45719" cy="70104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E7DE1435-65CC-43DB-90FE-CEFBCA305A4E}" type="slidenum">
              <a:rPr lang="en-US" smtClean="0"/>
              <a:t>87</a:t>
            </a:fld>
            <a:endParaRPr lang="en-US"/>
          </a:p>
        </p:txBody>
      </p:sp>
    </p:spTree>
    <p:extLst>
      <p:ext uri="{BB962C8B-B14F-4D97-AF65-F5344CB8AC3E}">
        <p14:creationId xmlns:p14="http://schemas.microsoft.com/office/powerpoint/2010/main" val="4139324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93483"/>
            <a:ext cx="9144000" cy="2387600"/>
          </a:xfrm>
        </p:spPr>
        <p:txBody>
          <a:bodyPr/>
          <a:lstStyle/>
          <a:p>
            <a:r>
              <a:rPr lang="en-US" dirty="0" smtClean="0"/>
              <a:t>LALP SET 5</a:t>
            </a:r>
            <a:endParaRPr lang="en-US" dirty="0"/>
          </a:p>
        </p:txBody>
      </p:sp>
      <p:sp>
        <p:nvSpPr>
          <p:cNvPr id="3" name="Subtitle 2"/>
          <p:cNvSpPr>
            <a:spLocks noGrp="1"/>
          </p:cNvSpPr>
          <p:nvPr>
            <p:ph type="subTitle" idx="1"/>
          </p:nvPr>
        </p:nvSpPr>
        <p:spPr/>
        <p:txBody>
          <a:bodyPr/>
          <a:lstStyle/>
          <a:p>
            <a:r>
              <a:rPr lang="en-US" dirty="0" smtClean="0"/>
              <a:t>Dr. Pradeep .</a:t>
            </a:r>
            <a:r>
              <a:rPr lang="en-US" dirty="0" err="1" smtClean="0"/>
              <a:t>J.Jha</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88</a:t>
            </a:fld>
            <a:endParaRPr lang="en-US"/>
          </a:p>
        </p:txBody>
      </p:sp>
    </p:spTree>
    <p:extLst>
      <p:ext uri="{BB962C8B-B14F-4D97-AF65-F5344CB8AC3E}">
        <p14:creationId xmlns:p14="http://schemas.microsoft.com/office/powerpoint/2010/main" val="39917662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Autofit/>
          </a:bodyPr>
          <a:lstStyle/>
          <a:p>
            <a:r>
              <a:rPr lang="en-US" sz="2800" dirty="0" smtClean="0"/>
              <a:t>LALP 5.1</a:t>
            </a:r>
            <a:endParaRPr lang="en-US" sz="2800" dirty="0"/>
          </a:p>
        </p:txBody>
      </p:sp>
      <p:sp>
        <p:nvSpPr>
          <p:cNvPr id="3" name="Content Placeholder 2"/>
          <p:cNvSpPr>
            <a:spLocks noGrp="1"/>
          </p:cNvSpPr>
          <p:nvPr>
            <p:ph idx="1"/>
          </p:nvPr>
        </p:nvSpPr>
        <p:spPr>
          <a:xfrm>
            <a:off x="213360" y="822960"/>
            <a:ext cx="11602720" cy="5699760"/>
          </a:xfrm>
        </p:spPr>
        <p:txBody>
          <a:bodyPr/>
          <a:lstStyle/>
          <a:p>
            <a:r>
              <a:rPr lang="en-US" dirty="0" smtClean="0"/>
              <a:t>Linear Programming: (L.P.)</a:t>
            </a:r>
          </a:p>
          <a:p>
            <a:r>
              <a:rPr lang="en-US" dirty="0" smtClean="0"/>
              <a:t>When the resources like money, manpower, material, and time are to be allocated to different types of activities on certain given constraints </a:t>
            </a:r>
            <a:r>
              <a:rPr lang="en-US" dirty="0" err="1" smtClean="0"/>
              <a:t>wth</a:t>
            </a:r>
            <a:r>
              <a:rPr lang="en-US" dirty="0" smtClean="0"/>
              <a:t> an objective like maximizing the profit or minimizing the loss, we have </a:t>
            </a:r>
            <a:r>
              <a:rPr lang="en-US" b="1" dirty="0" smtClean="0"/>
              <a:t>problems</a:t>
            </a:r>
          </a:p>
          <a:p>
            <a:r>
              <a:rPr lang="en-US" b="1" dirty="0" smtClean="0"/>
              <a:t>. A</a:t>
            </a:r>
            <a:r>
              <a:rPr lang="en-US" dirty="0" smtClean="0"/>
              <a:t>ctivities consume resources which are given to perform activities like production, sale, marketing, and parallel work like these but all these have an</a:t>
            </a:r>
            <a:r>
              <a:rPr lang="en-US" b="1" dirty="0" smtClean="0"/>
              <a:t> objective. Objectives may be like profit / production maximization or may be of cost minimization. </a:t>
            </a:r>
          </a:p>
          <a:p>
            <a:r>
              <a:rPr lang="en-US" dirty="0" smtClean="0"/>
              <a:t>Conditions imposed on execution of activities  on consumption of resources are called </a:t>
            </a:r>
            <a:r>
              <a:rPr lang="en-US" b="1" dirty="0" smtClean="0"/>
              <a:t>constraints. </a:t>
            </a:r>
          </a:p>
          <a:p>
            <a:pPr marL="0" indent="0">
              <a:buNone/>
            </a:pPr>
            <a:r>
              <a:rPr lang="en-US" dirty="0" smtClean="0"/>
              <a:t>In this way, the number of units of the activities of each type will be called </a:t>
            </a:r>
            <a:r>
              <a:rPr lang="en-US" b="1" dirty="0" smtClean="0"/>
              <a:t>Decision variable.</a:t>
            </a:r>
            <a:endParaRPr lang="en-US" b="1" dirty="0"/>
          </a:p>
        </p:txBody>
      </p:sp>
      <p:sp>
        <p:nvSpPr>
          <p:cNvPr id="4" name="Slide Number Placeholder 3"/>
          <p:cNvSpPr>
            <a:spLocks noGrp="1"/>
          </p:cNvSpPr>
          <p:nvPr>
            <p:ph type="sldNum" sz="quarter" idx="12"/>
          </p:nvPr>
        </p:nvSpPr>
        <p:spPr/>
        <p:txBody>
          <a:bodyPr/>
          <a:lstStyle/>
          <a:p>
            <a:fld id="{E7DE1435-65CC-43DB-90FE-CEFBCA305A4E}" type="slidenum">
              <a:rPr lang="en-US" smtClean="0"/>
              <a:t>89</a:t>
            </a:fld>
            <a:endParaRPr lang="en-US"/>
          </a:p>
        </p:txBody>
      </p:sp>
    </p:spTree>
    <p:extLst>
      <p:ext uri="{BB962C8B-B14F-4D97-AF65-F5344CB8AC3E}">
        <p14:creationId xmlns:p14="http://schemas.microsoft.com/office/powerpoint/2010/main" val="101907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47675"/>
          </a:xfrm>
        </p:spPr>
        <p:txBody>
          <a:bodyPr>
            <a:noAutofit/>
          </a:bodyPr>
          <a:lstStyle/>
          <a:p>
            <a:r>
              <a:rPr lang="en-US" sz="2800" dirty="0" smtClean="0"/>
              <a:t>LALP-8</a:t>
            </a:r>
            <a:endParaRPr lang="en-US" sz="2800" dirty="0"/>
          </a:p>
        </p:txBody>
      </p:sp>
      <p:sp>
        <p:nvSpPr>
          <p:cNvPr id="3" name="Content Placeholder 2"/>
          <p:cNvSpPr>
            <a:spLocks noGrp="1"/>
          </p:cNvSpPr>
          <p:nvPr>
            <p:ph idx="1"/>
          </p:nvPr>
        </p:nvSpPr>
        <p:spPr>
          <a:xfrm>
            <a:off x="406400" y="812800"/>
            <a:ext cx="11348720" cy="5364163"/>
          </a:xfrm>
        </p:spPr>
        <p:txBody>
          <a:bodyPr/>
          <a:lstStyle/>
          <a:p>
            <a:r>
              <a:rPr lang="en-US" dirty="0" smtClean="0"/>
              <a:t>Case: For x = (</a:t>
            </a:r>
            <a:r>
              <a:rPr lang="en-US" dirty="0" err="1" smtClean="0"/>
              <a:t>a,b</a:t>
            </a:r>
            <a:r>
              <a:rPr lang="en-US" dirty="0" smtClean="0"/>
              <a:t>) in R</a:t>
            </a:r>
            <a:r>
              <a:rPr lang="en-US" baseline="30000" dirty="0" smtClean="0"/>
              <a:t>2 </a:t>
            </a:r>
            <a:r>
              <a:rPr lang="en-US" dirty="0" smtClean="0"/>
              <a:t>or Y =(</a:t>
            </a:r>
            <a:r>
              <a:rPr lang="en-US" dirty="0" err="1" smtClean="0"/>
              <a:t>a,b,c</a:t>
            </a:r>
            <a:r>
              <a:rPr lang="en-US" dirty="0" smtClean="0"/>
              <a:t>) in R</a:t>
            </a:r>
            <a:r>
              <a:rPr lang="en-US" baseline="30000" dirty="0" smtClean="0"/>
              <a:t>3</a:t>
            </a:r>
            <a:r>
              <a:rPr lang="en-US" dirty="0" smtClean="0"/>
              <a:t> if the scalar; say k = 0 then </a:t>
            </a:r>
          </a:p>
          <a:p>
            <a:r>
              <a:rPr lang="en-US" dirty="0" err="1" smtClean="0"/>
              <a:t>Kx</a:t>
            </a:r>
            <a:r>
              <a:rPr lang="en-US" dirty="0" smtClean="0"/>
              <a:t> = k(</a:t>
            </a:r>
            <a:r>
              <a:rPr lang="en-US" dirty="0" err="1" smtClean="0"/>
              <a:t>a,b</a:t>
            </a:r>
            <a:r>
              <a:rPr lang="en-US" dirty="0" smtClean="0"/>
              <a:t>) = 0( </a:t>
            </a:r>
            <a:r>
              <a:rPr lang="en-US" dirty="0" err="1" smtClean="0"/>
              <a:t>a,b</a:t>
            </a:r>
            <a:r>
              <a:rPr lang="en-US" dirty="0" smtClean="0"/>
              <a:t>) = (0,0) this is called a null vector denoted as </a:t>
            </a:r>
            <a:r>
              <a:rPr lang="en-US" b="1" dirty="0" smtClean="0"/>
              <a:t>O or </a:t>
            </a:r>
            <a:r>
              <a:rPr lang="el-GR" b="1" dirty="0" smtClean="0"/>
              <a:t>ϴ</a:t>
            </a:r>
            <a:r>
              <a:rPr lang="en-US" b="1" dirty="0" smtClean="0"/>
              <a:t>.</a:t>
            </a:r>
          </a:p>
          <a:p>
            <a:r>
              <a:rPr lang="el-GR" b="1" dirty="0" smtClean="0"/>
              <a:t>ϴ</a:t>
            </a:r>
            <a:r>
              <a:rPr lang="en-US" b="1" dirty="0" smtClean="0"/>
              <a:t> = (0,0)----- a null vector with magnitude = 0</a:t>
            </a:r>
          </a:p>
          <a:p>
            <a:r>
              <a:rPr lang="en-US" dirty="0" err="1" smtClean="0"/>
              <a:t>Ky</a:t>
            </a:r>
            <a:r>
              <a:rPr lang="en-US" dirty="0" smtClean="0"/>
              <a:t>= k(</a:t>
            </a:r>
            <a:r>
              <a:rPr lang="en-US" dirty="0" err="1" smtClean="0"/>
              <a:t>a,b</a:t>
            </a:r>
            <a:r>
              <a:rPr lang="en-US" dirty="0" smtClean="0"/>
              <a:t>, c) </a:t>
            </a:r>
            <a:r>
              <a:rPr lang="en-US" dirty="0"/>
              <a:t>= 0( </a:t>
            </a:r>
            <a:r>
              <a:rPr lang="en-US" dirty="0" err="1" smtClean="0"/>
              <a:t>a,b,c</a:t>
            </a:r>
            <a:r>
              <a:rPr lang="en-US" dirty="0" smtClean="0"/>
              <a:t> ) </a:t>
            </a:r>
            <a:r>
              <a:rPr lang="en-US" dirty="0"/>
              <a:t>= (</a:t>
            </a:r>
            <a:r>
              <a:rPr lang="en-US" dirty="0" smtClean="0"/>
              <a:t>0,0, 0) </a:t>
            </a:r>
            <a:r>
              <a:rPr lang="en-US" dirty="0"/>
              <a:t>this is called </a:t>
            </a:r>
            <a:r>
              <a:rPr lang="en-US" dirty="0" smtClean="0"/>
              <a:t>a null </a:t>
            </a:r>
            <a:r>
              <a:rPr lang="en-US" dirty="0"/>
              <a:t>vector denoted as </a:t>
            </a:r>
            <a:r>
              <a:rPr lang="en-US" b="1" dirty="0"/>
              <a:t>O or </a:t>
            </a:r>
            <a:r>
              <a:rPr lang="el-GR" b="1" dirty="0"/>
              <a:t>ϴ</a:t>
            </a:r>
            <a:r>
              <a:rPr lang="en-US" b="1" dirty="0"/>
              <a:t>.</a:t>
            </a:r>
          </a:p>
          <a:p>
            <a:r>
              <a:rPr lang="el-GR" b="1" dirty="0"/>
              <a:t>ϴ</a:t>
            </a:r>
            <a:r>
              <a:rPr lang="en-US" b="1" dirty="0"/>
              <a:t> = (</a:t>
            </a:r>
            <a:r>
              <a:rPr lang="en-US" b="1" dirty="0" smtClean="0"/>
              <a:t>0, 0, 0)----- </a:t>
            </a:r>
            <a:r>
              <a:rPr lang="en-US" b="1" dirty="0"/>
              <a:t>a null vector </a:t>
            </a:r>
            <a:r>
              <a:rPr lang="en-US" b="1" dirty="0" smtClean="0"/>
              <a:t>in </a:t>
            </a:r>
            <a:r>
              <a:rPr lang="en-US" dirty="0"/>
              <a:t>R</a:t>
            </a:r>
            <a:r>
              <a:rPr lang="en-US" baseline="30000" dirty="0"/>
              <a:t>3</a:t>
            </a:r>
            <a:r>
              <a:rPr lang="en-US" b="1" dirty="0" smtClean="0"/>
              <a:t> with </a:t>
            </a:r>
            <a:r>
              <a:rPr lang="en-US" b="1" dirty="0"/>
              <a:t>magnitude = 0</a:t>
            </a:r>
          </a:p>
          <a:p>
            <a:r>
              <a:rPr lang="en-US" b="1" dirty="0"/>
              <a:t> </a:t>
            </a:r>
            <a:endParaRPr lang="en-US" dirty="0"/>
          </a:p>
          <a:p>
            <a:r>
              <a:rPr lang="en-US" b="1" dirty="0" smtClean="0"/>
              <a:t> </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9</a:t>
            </a:fld>
            <a:endParaRPr lang="en-US"/>
          </a:p>
        </p:txBody>
      </p:sp>
    </p:spTree>
    <p:extLst>
      <p:ext uri="{BB962C8B-B14F-4D97-AF65-F5344CB8AC3E}">
        <p14:creationId xmlns:p14="http://schemas.microsoft.com/office/powerpoint/2010/main" val="32551881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9755"/>
          </a:xfrm>
        </p:spPr>
        <p:txBody>
          <a:bodyPr>
            <a:normAutofit/>
          </a:bodyPr>
          <a:lstStyle/>
          <a:p>
            <a:r>
              <a:rPr lang="en-US" sz="2800" dirty="0"/>
              <a:t>LALP </a:t>
            </a:r>
            <a:r>
              <a:rPr lang="en-US" sz="2800" dirty="0" smtClean="0"/>
              <a:t>5.2</a:t>
            </a:r>
            <a:endParaRPr lang="en-US" sz="2800" dirty="0"/>
          </a:p>
        </p:txBody>
      </p:sp>
      <p:sp>
        <p:nvSpPr>
          <p:cNvPr id="3" name="Content Placeholder 2"/>
          <p:cNvSpPr>
            <a:spLocks noGrp="1"/>
          </p:cNvSpPr>
          <p:nvPr>
            <p:ph idx="1"/>
          </p:nvPr>
        </p:nvSpPr>
        <p:spPr>
          <a:xfrm>
            <a:off x="375920" y="812800"/>
            <a:ext cx="11470640" cy="5953760"/>
          </a:xfrm>
        </p:spPr>
        <p:txBody>
          <a:bodyPr/>
          <a:lstStyle/>
          <a:p>
            <a:r>
              <a:rPr lang="en-US" dirty="0" smtClean="0"/>
              <a:t>In most of the cases the decision variables are required to be non-negative. </a:t>
            </a:r>
          </a:p>
          <a:p>
            <a:endParaRPr lang="en-US" dirty="0"/>
          </a:p>
          <a:p>
            <a:r>
              <a:rPr lang="en-US" dirty="0" smtClean="0"/>
              <a:t>All the decision variables, wherever they appear ( in objective function or in the constraints) are always </a:t>
            </a:r>
            <a:r>
              <a:rPr lang="en-US" b="1" dirty="0" smtClean="0"/>
              <a:t>linear. </a:t>
            </a:r>
          </a:p>
          <a:p>
            <a:r>
              <a:rPr lang="en-US" b="1" dirty="0" smtClean="0"/>
              <a:t>Programming does not mean computer programming but it means ‘planning ‘. </a:t>
            </a:r>
            <a:r>
              <a:rPr lang="en-US" dirty="0" smtClean="0"/>
              <a:t> Planning of allocation of resources in to the different activities with specific objective.</a:t>
            </a:r>
          </a:p>
          <a:p>
            <a:endParaRPr lang="en-US" b="1" dirty="0"/>
          </a:p>
        </p:txBody>
      </p:sp>
      <p:sp>
        <p:nvSpPr>
          <p:cNvPr id="4" name="Slide Number Placeholder 3"/>
          <p:cNvSpPr>
            <a:spLocks noGrp="1"/>
          </p:cNvSpPr>
          <p:nvPr>
            <p:ph type="sldNum" sz="quarter" idx="12"/>
          </p:nvPr>
        </p:nvSpPr>
        <p:spPr/>
        <p:txBody>
          <a:bodyPr/>
          <a:lstStyle/>
          <a:p>
            <a:fld id="{E7DE1435-65CC-43DB-90FE-CEFBCA305A4E}" type="slidenum">
              <a:rPr lang="en-US" smtClean="0"/>
              <a:t>90</a:t>
            </a:fld>
            <a:endParaRPr lang="en-US"/>
          </a:p>
        </p:txBody>
      </p:sp>
    </p:spTree>
    <p:extLst>
      <p:ext uri="{BB962C8B-B14F-4D97-AF65-F5344CB8AC3E}">
        <p14:creationId xmlns:p14="http://schemas.microsoft.com/office/powerpoint/2010/main" val="3478021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8315"/>
          </a:xfrm>
        </p:spPr>
        <p:txBody>
          <a:bodyPr>
            <a:normAutofit/>
          </a:bodyPr>
          <a:lstStyle/>
          <a:p>
            <a:r>
              <a:rPr lang="en-US" sz="2800" dirty="0"/>
              <a:t>LALP </a:t>
            </a:r>
            <a:r>
              <a:rPr lang="en-US" sz="2800" dirty="0" smtClean="0"/>
              <a:t>5.3</a:t>
            </a:r>
            <a:endParaRPr lang="en-US" sz="2800" dirty="0"/>
          </a:p>
        </p:txBody>
      </p:sp>
      <p:sp>
        <p:nvSpPr>
          <p:cNvPr id="3" name="Content Placeholder 2"/>
          <p:cNvSpPr>
            <a:spLocks noGrp="1"/>
          </p:cNvSpPr>
          <p:nvPr>
            <p:ph idx="1"/>
          </p:nvPr>
        </p:nvSpPr>
        <p:spPr>
          <a:xfrm>
            <a:off x="365760" y="853440"/>
            <a:ext cx="11450320" cy="5913120"/>
          </a:xfrm>
        </p:spPr>
        <p:txBody>
          <a:bodyPr/>
          <a:lstStyle/>
          <a:p>
            <a:r>
              <a:rPr lang="en-US" dirty="0" smtClean="0"/>
              <a:t>A designer plans to share two  departments A and B available for 160  and 180 hours respectively. He thinks of manufacturing </a:t>
            </a:r>
            <a:r>
              <a:rPr lang="en-US" b="1" dirty="0" smtClean="0"/>
              <a:t>tables</a:t>
            </a:r>
            <a:r>
              <a:rPr lang="en-US" dirty="0" smtClean="0"/>
              <a:t> and </a:t>
            </a:r>
            <a:r>
              <a:rPr lang="en-US" b="1" dirty="0" smtClean="0"/>
              <a:t>chairs</a:t>
            </a:r>
            <a:r>
              <a:rPr lang="en-US" dirty="0" smtClean="0"/>
              <a:t> which will be sold in the market with a profit of 10 </a:t>
            </a:r>
            <a:r>
              <a:rPr lang="en-US" dirty="0" err="1" smtClean="0"/>
              <a:t>rs</a:t>
            </a:r>
            <a:r>
              <a:rPr lang="en-US" dirty="0" smtClean="0"/>
              <a:t>. and 15 </a:t>
            </a:r>
            <a:r>
              <a:rPr lang="en-US" dirty="0" err="1" smtClean="0"/>
              <a:t>rs</a:t>
            </a:r>
            <a:r>
              <a:rPr lang="en-US" dirty="0" smtClean="0"/>
              <a:t>. Respectively. One table takes 4 hours in dept. A and the chair takes 2 hours in dept. B. A chair takes 3 hours in dept. A and 6 hours in dept. B.  </a:t>
            </a:r>
            <a:r>
              <a:rPr lang="en-US" dirty="0" err="1" smtClean="0"/>
              <a:t>Deprtment</a:t>
            </a:r>
            <a:r>
              <a:rPr lang="en-US" dirty="0" smtClean="0"/>
              <a:t> A and B are available for 160  and 180 hours respectively. Design allocations so </a:t>
            </a:r>
            <a:r>
              <a:rPr lang="en-US" dirty="0" err="1" smtClean="0"/>
              <a:t>tht</a:t>
            </a:r>
            <a:r>
              <a:rPr lang="en-US" dirty="0" smtClean="0"/>
              <a:t> he gets maximum profit.</a:t>
            </a:r>
          </a:p>
          <a:p>
            <a:r>
              <a:rPr lang="en-US" dirty="0"/>
              <a:t> </a:t>
            </a:r>
            <a:r>
              <a:rPr lang="en-US" dirty="0" smtClean="0"/>
              <a:t> </a:t>
            </a:r>
          </a:p>
          <a:p>
            <a:r>
              <a:rPr lang="en-US" dirty="0" smtClean="0"/>
              <a:t>Resources:  </a:t>
            </a:r>
            <a:r>
              <a:rPr lang="en-US" dirty="0" err="1" smtClean="0"/>
              <a:t>Dept</a:t>
            </a:r>
            <a:r>
              <a:rPr lang="en-US" dirty="0" smtClean="0"/>
              <a:t> A: 160 hours and dept. B : 180 hours.</a:t>
            </a:r>
          </a:p>
          <a:p>
            <a:r>
              <a:rPr lang="en-US" dirty="0" smtClean="0"/>
              <a:t>Activities : Tables    Chairs</a:t>
            </a:r>
          </a:p>
          <a:p>
            <a:r>
              <a:rPr lang="en-US" dirty="0" smtClean="0"/>
              <a:t>                   </a:t>
            </a:r>
            <a:r>
              <a:rPr lang="en-US" dirty="0" err="1" smtClean="0"/>
              <a:t>Dept</a:t>
            </a:r>
            <a:r>
              <a:rPr lang="en-US" dirty="0" smtClean="0"/>
              <a:t> A     Dept. B  profit per unit</a:t>
            </a:r>
          </a:p>
          <a:p>
            <a:r>
              <a:rPr lang="en-US" dirty="0" smtClean="0"/>
              <a:t>Table:         4                2            </a:t>
            </a:r>
            <a:r>
              <a:rPr lang="en-US" dirty="0" err="1" smtClean="0"/>
              <a:t>rs</a:t>
            </a:r>
            <a:r>
              <a:rPr lang="en-US" dirty="0" smtClean="0"/>
              <a:t>. 10</a:t>
            </a:r>
          </a:p>
          <a:p>
            <a:r>
              <a:rPr lang="en-US" dirty="0" smtClean="0"/>
              <a:t>Chair          2                 6           </a:t>
            </a:r>
            <a:r>
              <a:rPr lang="en-US" dirty="0" err="1" smtClean="0"/>
              <a:t>rs</a:t>
            </a:r>
            <a:r>
              <a:rPr lang="en-US" dirty="0" smtClean="0"/>
              <a:t>. 15</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91</a:t>
            </a:fld>
            <a:endParaRPr lang="en-US"/>
          </a:p>
        </p:txBody>
      </p:sp>
    </p:spTree>
    <p:extLst>
      <p:ext uri="{BB962C8B-B14F-4D97-AF65-F5344CB8AC3E}">
        <p14:creationId xmlns:p14="http://schemas.microsoft.com/office/powerpoint/2010/main" val="24268322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a:bodyPr>
          <a:lstStyle/>
          <a:p>
            <a:r>
              <a:rPr lang="en-US" sz="2400" dirty="0"/>
              <a:t>LALP </a:t>
            </a:r>
            <a:r>
              <a:rPr lang="en-US" sz="2400" dirty="0" smtClean="0"/>
              <a:t>5.4</a:t>
            </a:r>
            <a:endParaRPr lang="en-US" sz="2400" dirty="0"/>
          </a:p>
        </p:txBody>
      </p:sp>
      <p:sp>
        <p:nvSpPr>
          <p:cNvPr id="3" name="Content Placeholder 2"/>
          <p:cNvSpPr>
            <a:spLocks noGrp="1"/>
          </p:cNvSpPr>
          <p:nvPr>
            <p:ph idx="1"/>
          </p:nvPr>
        </p:nvSpPr>
        <p:spPr>
          <a:xfrm>
            <a:off x="294640" y="863600"/>
            <a:ext cx="11582400" cy="5821680"/>
          </a:xfrm>
        </p:spPr>
        <p:txBody>
          <a:bodyPr/>
          <a:lstStyle/>
          <a:p>
            <a:r>
              <a:rPr lang="en-US" dirty="0"/>
              <a:t>Resources:  </a:t>
            </a:r>
            <a:r>
              <a:rPr lang="en-US" dirty="0" err="1"/>
              <a:t>Dept</a:t>
            </a:r>
            <a:r>
              <a:rPr lang="en-US" dirty="0"/>
              <a:t> A: 160 hours and dept. B : 180 hours.</a:t>
            </a:r>
          </a:p>
          <a:p>
            <a:r>
              <a:rPr lang="en-US" dirty="0"/>
              <a:t>Activities : Tables    Chairs</a:t>
            </a:r>
          </a:p>
          <a:p>
            <a:r>
              <a:rPr lang="en-US" dirty="0"/>
              <a:t>                   </a:t>
            </a:r>
            <a:r>
              <a:rPr lang="en-US" dirty="0" err="1"/>
              <a:t>Dept</a:t>
            </a:r>
            <a:r>
              <a:rPr lang="en-US" dirty="0"/>
              <a:t> A     Dept. B  profit per </a:t>
            </a:r>
            <a:r>
              <a:rPr lang="en-US" dirty="0" smtClean="0"/>
              <a:t>unit     Plan</a:t>
            </a:r>
            <a:endParaRPr lang="en-US" dirty="0"/>
          </a:p>
          <a:p>
            <a:r>
              <a:rPr lang="en-US" dirty="0"/>
              <a:t>Table:         4                2            </a:t>
            </a:r>
            <a:r>
              <a:rPr lang="en-US" dirty="0" err="1"/>
              <a:t>rs</a:t>
            </a:r>
            <a:r>
              <a:rPr lang="en-US" dirty="0"/>
              <a:t>. </a:t>
            </a:r>
            <a:r>
              <a:rPr lang="en-US" dirty="0" smtClean="0"/>
              <a:t>10                      x units  </a:t>
            </a:r>
            <a:endParaRPr lang="en-US" dirty="0"/>
          </a:p>
          <a:p>
            <a:r>
              <a:rPr lang="en-US" dirty="0"/>
              <a:t>Chair          2                 6           </a:t>
            </a:r>
            <a:r>
              <a:rPr lang="en-US" dirty="0" err="1"/>
              <a:t>rs</a:t>
            </a:r>
            <a:r>
              <a:rPr lang="en-US" dirty="0"/>
              <a:t>. </a:t>
            </a:r>
            <a:r>
              <a:rPr lang="en-US" dirty="0" smtClean="0"/>
              <a:t>15                      y units</a:t>
            </a:r>
          </a:p>
          <a:p>
            <a:endParaRPr lang="en-US" dirty="0"/>
          </a:p>
          <a:p>
            <a:r>
              <a:rPr lang="en-US" dirty="0" smtClean="0"/>
              <a:t>Find x and y so that F(</a:t>
            </a:r>
            <a:r>
              <a:rPr lang="en-US" dirty="0" err="1" smtClean="0"/>
              <a:t>x,y</a:t>
            </a:r>
            <a:r>
              <a:rPr lang="en-US" dirty="0" smtClean="0"/>
              <a:t>) = 10 x + 15 y is maximized</a:t>
            </a:r>
          </a:p>
          <a:p>
            <a:r>
              <a:rPr lang="en-US" dirty="0" smtClean="0"/>
              <a:t>With constraint on resources (1) 4x + 2y ≤ 160 , (2) 2x + 6y  ≤ 180</a:t>
            </a:r>
          </a:p>
          <a:p>
            <a:r>
              <a:rPr lang="en-US" dirty="0"/>
              <a:t> </a:t>
            </a:r>
            <a:r>
              <a:rPr lang="en-US" dirty="0" smtClean="0"/>
              <a:t>    Non negativity constraints (2) x , y ≥ 0       </a:t>
            </a:r>
          </a:p>
          <a:p>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92</a:t>
            </a:fld>
            <a:endParaRPr lang="en-US"/>
          </a:p>
        </p:txBody>
      </p:sp>
    </p:spTree>
    <p:extLst>
      <p:ext uri="{BB962C8B-B14F-4D97-AF65-F5344CB8AC3E}">
        <p14:creationId xmlns:p14="http://schemas.microsoft.com/office/powerpoint/2010/main" val="39161322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8155"/>
          </a:xfrm>
        </p:spPr>
        <p:txBody>
          <a:bodyPr>
            <a:normAutofit/>
          </a:bodyPr>
          <a:lstStyle/>
          <a:p>
            <a:r>
              <a:rPr lang="en-US" sz="2400" dirty="0" smtClean="0"/>
              <a:t>LALP 5.5</a:t>
            </a:r>
            <a:endParaRPr lang="en-US" sz="2400" dirty="0"/>
          </a:p>
        </p:txBody>
      </p:sp>
      <p:sp>
        <p:nvSpPr>
          <p:cNvPr id="3" name="Content Placeholder 2"/>
          <p:cNvSpPr>
            <a:spLocks noGrp="1"/>
          </p:cNvSpPr>
          <p:nvPr>
            <p:ph idx="1"/>
          </p:nvPr>
        </p:nvSpPr>
        <p:spPr>
          <a:xfrm>
            <a:off x="426720" y="843280"/>
            <a:ext cx="11348720" cy="5882640"/>
          </a:xfrm>
        </p:spPr>
        <p:txBody>
          <a:bodyPr/>
          <a:lstStyle/>
          <a:p>
            <a:r>
              <a:rPr lang="en-US" dirty="0" smtClean="0"/>
              <a:t>General  (LPP)Model: </a:t>
            </a:r>
          </a:p>
          <a:p>
            <a:r>
              <a:rPr lang="en-US" dirty="0" smtClean="0"/>
              <a:t>Find x</a:t>
            </a:r>
            <a:r>
              <a:rPr lang="en-US" baseline="-25000" dirty="0" smtClean="0"/>
              <a:t>1 </a:t>
            </a:r>
            <a:r>
              <a:rPr lang="en-US" dirty="0" smtClean="0"/>
              <a:t>,  x2,……,</a:t>
            </a:r>
            <a:r>
              <a:rPr lang="en-US" dirty="0" err="1" smtClean="0"/>
              <a:t>xn</a:t>
            </a:r>
            <a:r>
              <a:rPr lang="en-US" dirty="0" smtClean="0"/>
              <a:t>  ( Decision variables)</a:t>
            </a:r>
          </a:p>
          <a:p>
            <a:r>
              <a:rPr lang="en-US" dirty="0" smtClean="0"/>
              <a:t>In order to </a:t>
            </a:r>
            <a:r>
              <a:rPr lang="en-US" b="1" dirty="0" smtClean="0"/>
              <a:t>optimize</a:t>
            </a:r>
            <a:r>
              <a:rPr lang="en-US" dirty="0" smtClean="0"/>
              <a:t> z = c1x1 + c2x2 + c3x3 + …………………+ </a:t>
            </a:r>
            <a:r>
              <a:rPr lang="en-US" dirty="0" err="1" smtClean="0"/>
              <a:t>cnxn</a:t>
            </a:r>
            <a:r>
              <a:rPr lang="en-US" dirty="0" smtClean="0"/>
              <a:t>       (1)</a:t>
            </a:r>
          </a:p>
          <a:p>
            <a:r>
              <a:rPr lang="en-US" dirty="0" smtClean="0"/>
              <a:t>Subject to a11 x1 + a12 x2 + ………………………..+ a1n </a:t>
            </a:r>
            <a:r>
              <a:rPr lang="en-US" dirty="0" err="1" smtClean="0"/>
              <a:t>xn</a:t>
            </a:r>
            <a:r>
              <a:rPr lang="en-US" dirty="0" smtClean="0"/>
              <a:t> ≤, =, ≥ b1</a:t>
            </a:r>
          </a:p>
          <a:p>
            <a:r>
              <a:rPr lang="en-US" dirty="0" smtClean="0"/>
              <a:t>                   a21 </a:t>
            </a:r>
            <a:r>
              <a:rPr lang="en-US" dirty="0"/>
              <a:t>x1 + </a:t>
            </a:r>
            <a:r>
              <a:rPr lang="en-US" dirty="0" smtClean="0"/>
              <a:t>a22 </a:t>
            </a:r>
            <a:r>
              <a:rPr lang="en-US" dirty="0"/>
              <a:t>x2 + ………………………..+ </a:t>
            </a:r>
            <a:r>
              <a:rPr lang="en-US" dirty="0" smtClean="0"/>
              <a:t>a2n </a:t>
            </a:r>
            <a:r>
              <a:rPr lang="en-US" dirty="0" err="1"/>
              <a:t>xn</a:t>
            </a:r>
            <a:r>
              <a:rPr lang="en-US" dirty="0"/>
              <a:t> ≤ </a:t>
            </a:r>
            <a:r>
              <a:rPr lang="en-US" dirty="0" smtClean="0"/>
              <a:t>,= , ≥ b2</a:t>
            </a:r>
          </a:p>
          <a:p>
            <a:endParaRPr lang="en-US" dirty="0"/>
          </a:p>
          <a:p>
            <a:r>
              <a:rPr lang="en-US" dirty="0" smtClean="0"/>
              <a:t>                  am1 </a:t>
            </a:r>
            <a:r>
              <a:rPr lang="en-US" dirty="0"/>
              <a:t>x1 + </a:t>
            </a:r>
            <a:r>
              <a:rPr lang="en-US" dirty="0" smtClean="0"/>
              <a:t>am2 </a:t>
            </a:r>
            <a:r>
              <a:rPr lang="en-US" dirty="0"/>
              <a:t>x2 + ………………………..+ </a:t>
            </a:r>
            <a:r>
              <a:rPr lang="en-US" dirty="0" err="1" smtClean="0"/>
              <a:t>amn</a:t>
            </a:r>
            <a:r>
              <a:rPr lang="en-US" dirty="0" smtClean="0"/>
              <a:t> </a:t>
            </a:r>
            <a:r>
              <a:rPr lang="en-US" dirty="0" err="1"/>
              <a:t>xn</a:t>
            </a:r>
            <a:r>
              <a:rPr lang="en-US" dirty="0"/>
              <a:t> ≤ = ≥ </a:t>
            </a:r>
            <a:r>
              <a:rPr lang="en-US" dirty="0" err="1" smtClean="0"/>
              <a:t>b</a:t>
            </a:r>
            <a:r>
              <a:rPr lang="en-US" baseline="-25000" dirty="0" err="1" smtClean="0"/>
              <a:t>m</a:t>
            </a:r>
            <a:endParaRPr lang="en-US" dirty="0" smtClean="0"/>
          </a:p>
          <a:p>
            <a:r>
              <a:rPr lang="en-US" dirty="0" smtClean="0"/>
              <a:t>( Where in each </a:t>
            </a:r>
            <a:r>
              <a:rPr lang="en-US" dirty="0" err="1" smtClean="0"/>
              <a:t>each</a:t>
            </a:r>
            <a:r>
              <a:rPr lang="en-US" dirty="0" smtClean="0"/>
              <a:t> constraint one and only one sign holds true)</a:t>
            </a:r>
          </a:p>
          <a:p>
            <a:r>
              <a:rPr lang="en-US" dirty="0" smtClean="0"/>
              <a:t>                  With all xi ≥ </a:t>
            </a:r>
            <a:r>
              <a:rPr lang="en-US" b="1" dirty="0" smtClean="0"/>
              <a:t>0  [ There are n D.V. and m constraints, m </a:t>
            </a:r>
            <a:r>
              <a:rPr lang="en-US" dirty="0" smtClean="0"/>
              <a:t>≤ n]</a:t>
            </a:r>
            <a:endParaRPr lang="en-US" b="1" dirty="0" smtClean="0"/>
          </a:p>
          <a:p>
            <a:r>
              <a:rPr lang="en-US" b="1" dirty="0" smtClean="0"/>
              <a:t>All ci </a:t>
            </a:r>
            <a:r>
              <a:rPr lang="en-US" dirty="0"/>
              <a:t> ≥ </a:t>
            </a:r>
            <a:r>
              <a:rPr lang="en-US" b="1" dirty="0"/>
              <a:t>0</a:t>
            </a:r>
            <a:r>
              <a:rPr lang="en-US" b="1" dirty="0" smtClean="0"/>
              <a:t>  are cost / profit  factors.    All bi </a:t>
            </a:r>
            <a:r>
              <a:rPr lang="en-US" dirty="0"/>
              <a:t> ≥ </a:t>
            </a:r>
            <a:r>
              <a:rPr lang="en-US" b="1" dirty="0" smtClean="0"/>
              <a:t>0 are the resources </a:t>
            </a:r>
          </a:p>
          <a:p>
            <a:r>
              <a:rPr lang="en-US" b="1" dirty="0" smtClean="0"/>
              <a:t>A = (</a:t>
            </a:r>
            <a:r>
              <a:rPr lang="en-US" b="1" dirty="0" err="1" smtClean="0"/>
              <a:t>a</a:t>
            </a:r>
            <a:r>
              <a:rPr lang="en-US" b="1" baseline="-25000" dirty="0" err="1" smtClean="0"/>
              <a:t>ij</a:t>
            </a:r>
            <a:r>
              <a:rPr lang="en-US" b="1" dirty="0" smtClean="0"/>
              <a:t>) is a </a:t>
            </a:r>
            <a:r>
              <a:rPr lang="en-US" b="1" dirty="0" err="1" smtClean="0"/>
              <a:t>mxn</a:t>
            </a:r>
            <a:r>
              <a:rPr lang="en-US" b="1" dirty="0" smtClean="0"/>
              <a:t> matrix. </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93</a:t>
            </a:fld>
            <a:endParaRPr lang="en-US"/>
          </a:p>
        </p:txBody>
      </p:sp>
    </p:spTree>
    <p:extLst>
      <p:ext uri="{BB962C8B-B14F-4D97-AF65-F5344CB8AC3E}">
        <p14:creationId xmlns:p14="http://schemas.microsoft.com/office/powerpoint/2010/main" val="7155452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rmAutofit/>
          </a:bodyPr>
          <a:lstStyle/>
          <a:p>
            <a:r>
              <a:rPr lang="en-US" sz="2400" dirty="0" smtClean="0"/>
              <a:t>LALP 5.6</a:t>
            </a:r>
            <a:endParaRPr lang="en-US" sz="2400" dirty="0"/>
          </a:p>
        </p:txBody>
      </p:sp>
      <p:sp>
        <p:nvSpPr>
          <p:cNvPr id="3" name="Content Placeholder 2"/>
          <p:cNvSpPr>
            <a:spLocks noGrp="1"/>
          </p:cNvSpPr>
          <p:nvPr>
            <p:ph idx="1"/>
          </p:nvPr>
        </p:nvSpPr>
        <p:spPr>
          <a:xfrm>
            <a:off x="457200" y="822960"/>
            <a:ext cx="11369040" cy="5852160"/>
          </a:xfrm>
        </p:spPr>
        <p:txBody>
          <a:bodyPr>
            <a:normAutofit lnSpcReduction="10000"/>
          </a:bodyPr>
          <a:lstStyle/>
          <a:p>
            <a:r>
              <a:rPr lang="en-US" dirty="0" smtClean="0"/>
              <a:t>Ex. 2 Planning a menu. Type P and Type Q. </a:t>
            </a:r>
          </a:p>
          <a:p>
            <a:r>
              <a:rPr lang="en-US" dirty="0" smtClean="0"/>
              <a:t>                        fat   Carbohydrate   Protein ( content in 10 gram) cost/10gram</a:t>
            </a:r>
          </a:p>
          <a:p>
            <a:r>
              <a:rPr lang="en-US" dirty="0" smtClean="0"/>
              <a:t>Type P.            2           3                        5                                                    10</a:t>
            </a:r>
          </a:p>
          <a:p>
            <a:r>
              <a:rPr lang="en-US" dirty="0" smtClean="0"/>
              <a:t>Type Q            3           4                        2                                                    20</a:t>
            </a:r>
          </a:p>
          <a:p>
            <a:pPr marL="0" indent="0">
              <a:buNone/>
            </a:pPr>
            <a:r>
              <a:rPr lang="en-US" dirty="0" smtClean="0"/>
              <a:t>Requirement   20         24                     16</a:t>
            </a:r>
            <a:endParaRPr lang="en-US" dirty="0"/>
          </a:p>
          <a:p>
            <a:r>
              <a:rPr lang="en-US" dirty="0" smtClean="0"/>
              <a:t>(minimum)</a:t>
            </a:r>
          </a:p>
          <a:p>
            <a:r>
              <a:rPr lang="en-US" dirty="0" smtClean="0"/>
              <a:t>Let x1 and x2 be  amount of type p and type q of the food to be planned to satisfy the requirement and minimize the cost.</a:t>
            </a:r>
          </a:p>
          <a:p>
            <a:r>
              <a:rPr lang="en-US" dirty="0" smtClean="0"/>
              <a:t>Construct the model. Find x1 and x2 so as to </a:t>
            </a:r>
            <a:r>
              <a:rPr lang="en-US" b="1" dirty="0" smtClean="0"/>
              <a:t>minimize</a:t>
            </a:r>
            <a:r>
              <a:rPr lang="en-US" dirty="0" smtClean="0"/>
              <a:t> the total purchase cost:  10 x1 + 20 x2  subject to 2x1 + 3x2 ≥ 20 fat const.</a:t>
            </a:r>
          </a:p>
          <a:p>
            <a:r>
              <a:rPr lang="en-US" dirty="0"/>
              <a:t> </a:t>
            </a:r>
            <a:r>
              <a:rPr lang="en-US" dirty="0" smtClean="0"/>
              <a:t>                                                     3x1 + 4x2 ≥ 24, 5x1 + 2x2 ≥ 16,</a:t>
            </a:r>
          </a:p>
          <a:p>
            <a:r>
              <a:rPr lang="en-US" dirty="0"/>
              <a:t>With x1, x2 </a:t>
            </a:r>
            <a:r>
              <a:rPr lang="en-US" dirty="0" smtClean="0"/>
              <a:t>≥ 0</a:t>
            </a:r>
          </a:p>
          <a:p>
            <a:r>
              <a:rPr lang="en-US" dirty="0"/>
              <a:t> </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94</a:t>
            </a:fld>
            <a:endParaRPr lang="en-US"/>
          </a:p>
        </p:txBody>
      </p:sp>
    </p:spTree>
    <p:extLst>
      <p:ext uri="{BB962C8B-B14F-4D97-AF65-F5344CB8AC3E}">
        <p14:creationId xmlns:p14="http://schemas.microsoft.com/office/powerpoint/2010/main" val="3117616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7995"/>
          </a:xfrm>
        </p:spPr>
        <p:txBody>
          <a:bodyPr>
            <a:normAutofit/>
          </a:bodyPr>
          <a:lstStyle/>
          <a:p>
            <a:r>
              <a:rPr lang="en-US" sz="2400" dirty="0"/>
              <a:t>LALP </a:t>
            </a:r>
            <a:r>
              <a:rPr lang="en-US" sz="2400" dirty="0" smtClean="0"/>
              <a:t>5.7</a:t>
            </a:r>
            <a:endParaRPr lang="en-US" sz="2400" dirty="0"/>
          </a:p>
        </p:txBody>
      </p:sp>
      <p:sp>
        <p:nvSpPr>
          <p:cNvPr id="3" name="Content Placeholder 2"/>
          <p:cNvSpPr>
            <a:spLocks noGrp="1"/>
          </p:cNvSpPr>
          <p:nvPr>
            <p:ph idx="1"/>
          </p:nvPr>
        </p:nvSpPr>
        <p:spPr>
          <a:xfrm>
            <a:off x="254000" y="833120"/>
            <a:ext cx="11572240" cy="5821680"/>
          </a:xfrm>
        </p:spPr>
        <p:txBody>
          <a:bodyPr/>
          <a:lstStyle/>
          <a:p>
            <a:r>
              <a:rPr lang="en-US" dirty="0" smtClean="0"/>
              <a:t>Ex-3 investment of 200,000 in two types of bonds aa and bb.</a:t>
            </a:r>
          </a:p>
          <a:p>
            <a:r>
              <a:rPr lang="en-US" dirty="0"/>
              <a:t>a</a:t>
            </a:r>
            <a:r>
              <a:rPr lang="en-US" dirty="0" smtClean="0"/>
              <a:t>a pays  7% and bb pays 9 % interest. Not more than 60.000 to be invested in bb. The amount invested in aa must be at least twice of the one invested in bb. Find the solution .</a:t>
            </a:r>
          </a:p>
          <a:p>
            <a:r>
              <a:rPr lang="en-US" dirty="0" smtClean="0"/>
              <a:t>Say x </a:t>
            </a:r>
            <a:r>
              <a:rPr lang="en-US" dirty="0" err="1" smtClean="0"/>
              <a:t>rs</a:t>
            </a:r>
            <a:r>
              <a:rPr lang="en-US" dirty="0" smtClean="0"/>
              <a:t>. In aa type and y </a:t>
            </a:r>
            <a:r>
              <a:rPr lang="en-US" dirty="0" err="1" smtClean="0"/>
              <a:t>rs</a:t>
            </a:r>
            <a:r>
              <a:rPr lang="en-US" dirty="0" smtClean="0"/>
              <a:t>. In bb type.</a:t>
            </a:r>
          </a:p>
          <a:p>
            <a:r>
              <a:rPr lang="en-US" dirty="0" smtClean="0"/>
              <a:t>To maximize : 0.07 x + 0.09 y interest from both aa and bb</a:t>
            </a:r>
            <a:endParaRPr lang="en-US" dirty="0"/>
          </a:p>
          <a:p>
            <a:r>
              <a:rPr lang="en-US" dirty="0" smtClean="0"/>
              <a:t>                        x + y = 200000</a:t>
            </a:r>
          </a:p>
          <a:p>
            <a:r>
              <a:rPr lang="en-US" dirty="0"/>
              <a:t> </a:t>
            </a:r>
            <a:r>
              <a:rPr lang="en-US" dirty="0" smtClean="0"/>
              <a:t>                             y ≤ 60000</a:t>
            </a:r>
          </a:p>
          <a:p>
            <a:r>
              <a:rPr lang="en-US" dirty="0" smtClean="0"/>
              <a:t>                              x ≥ 2y</a:t>
            </a:r>
          </a:p>
          <a:p>
            <a:r>
              <a:rPr lang="en-US" dirty="0"/>
              <a:t> </a:t>
            </a:r>
            <a:r>
              <a:rPr lang="en-US" dirty="0" smtClean="0"/>
              <a:t>with x, y </a:t>
            </a:r>
            <a:r>
              <a:rPr lang="en-US" dirty="0"/>
              <a:t>≥ </a:t>
            </a:r>
            <a:r>
              <a:rPr lang="en-US" dirty="0" smtClean="0"/>
              <a:t>0</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95</a:t>
            </a:fld>
            <a:endParaRPr lang="en-US"/>
          </a:p>
        </p:txBody>
      </p:sp>
    </p:spTree>
    <p:extLst>
      <p:ext uri="{BB962C8B-B14F-4D97-AF65-F5344CB8AC3E}">
        <p14:creationId xmlns:p14="http://schemas.microsoft.com/office/powerpoint/2010/main" val="2077146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8155"/>
          </a:xfrm>
        </p:spPr>
        <p:txBody>
          <a:bodyPr>
            <a:normAutofit/>
          </a:bodyPr>
          <a:lstStyle/>
          <a:p>
            <a:r>
              <a:rPr lang="en-US" sz="2400" dirty="0" smtClean="0"/>
              <a:t>LALP 5.5</a:t>
            </a:r>
            <a:endParaRPr lang="en-US" sz="2400" dirty="0"/>
          </a:p>
        </p:txBody>
      </p:sp>
      <p:sp>
        <p:nvSpPr>
          <p:cNvPr id="3" name="Content Placeholder 2"/>
          <p:cNvSpPr>
            <a:spLocks noGrp="1"/>
          </p:cNvSpPr>
          <p:nvPr>
            <p:ph idx="1"/>
          </p:nvPr>
        </p:nvSpPr>
        <p:spPr>
          <a:xfrm>
            <a:off x="426720" y="843280"/>
            <a:ext cx="11348720" cy="5882640"/>
          </a:xfrm>
        </p:spPr>
        <p:txBody>
          <a:bodyPr/>
          <a:lstStyle/>
          <a:p>
            <a:r>
              <a:rPr lang="en-US" dirty="0" smtClean="0"/>
              <a:t>General  (LPP)Model: </a:t>
            </a:r>
          </a:p>
          <a:p>
            <a:r>
              <a:rPr lang="en-US" dirty="0" smtClean="0"/>
              <a:t>Find x</a:t>
            </a:r>
            <a:r>
              <a:rPr lang="en-US" baseline="-25000" dirty="0" smtClean="0"/>
              <a:t>1 </a:t>
            </a:r>
            <a:r>
              <a:rPr lang="en-US" dirty="0" smtClean="0"/>
              <a:t>,  x2,……,</a:t>
            </a:r>
            <a:r>
              <a:rPr lang="en-US" dirty="0" err="1" smtClean="0"/>
              <a:t>xn</a:t>
            </a:r>
            <a:r>
              <a:rPr lang="en-US" dirty="0" smtClean="0"/>
              <a:t>  ( Decision variables)</a:t>
            </a:r>
          </a:p>
          <a:p>
            <a:r>
              <a:rPr lang="en-US" dirty="0" smtClean="0"/>
              <a:t>In order to </a:t>
            </a:r>
            <a:r>
              <a:rPr lang="en-US" b="1" dirty="0" smtClean="0"/>
              <a:t>optimize</a:t>
            </a:r>
            <a:r>
              <a:rPr lang="en-US" dirty="0" smtClean="0"/>
              <a:t> z = c1x1 + c2x2 + c3x3 + …………………+ </a:t>
            </a:r>
            <a:r>
              <a:rPr lang="en-US" dirty="0" err="1" smtClean="0"/>
              <a:t>cnxn</a:t>
            </a:r>
            <a:r>
              <a:rPr lang="en-US" dirty="0" smtClean="0"/>
              <a:t>       (1)</a:t>
            </a:r>
          </a:p>
          <a:p>
            <a:r>
              <a:rPr lang="en-US" dirty="0" smtClean="0"/>
              <a:t>Subject to a11 x1 + a12 x2 + ………………………..+ a1n </a:t>
            </a:r>
            <a:r>
              <a:rPr lang="en-US" dirty="0" err="1" smtClean="0"/>
              <a:t>xn</a:t>
            </a:r>
            <a:r>
              <a:rPr lang="en-US" dirty="0" smtClean="0"/>
              <a:t> ≤, =, ≥ b1</a:t>
            </a:r>
          </a:p>
          <a:p>
            <a:r>
              <a:rPr lang="en-US" dirty="0" smtClean="0"/>
              <a:t>                   a21 </a:t>
            </a:r>
            <a:r>
              <a:rPr lang="en-US" dirty="0"/>
              <a:t>x1 + </a:t>
            </a:r>
            <a:r>
              <a:rPr lang="en-US" dirty="0" smtClean="0"/>
              <a:t>a22 </a:t>
            </a:r>
            <a:r>
              <a:rPr lang="en-US" dirty="0"/>
              <a:t>x2 + ………………………..+ </a:t>
            </a:r>
            <a:r>
              <a:rPr lang="en-US" dirty="0" smtClean="0"/>
              <a:t>a2n </a:t>
            </a:r>
            <a:r>
              <a:rPr lang="en-US" dirty="0" err="1"/>
              <a:t>xn</a:t>
            </a:r>
            <a:r>
              <a:rPr lang="en-US" dirty="0"/>
              <a:t> ≤ </a:t>
            </a:r>
            <a:r>
              <a:rPr lang="en-US" dirty="0" smtClean="0"/>
              <a:t>,= , ≥ b2</a:t>
            </a:r>
          </a:p>
          <a:p>
            <a:endParaRPr lang="en-US" dirty="0"/>
          </a:p>
          <a:p>
            <a:r>
              <a:rPr lang="en-US" dirty="0" smtClean="0"/>
              <a:t>                  am1 </a:t>
            </a:r>
            <a:r>
              <a:rPr lang="en-US" dirty="0"/>
              <a:t>x1 + </a:t>
            </a:r>
            <a:r>
              <a:rPr lang="en-US" dirty="0" smtClean="0"/>
              <a:t>am2 </a:t>
            </a:r>
            <a:r>
              <a:rPr lang="en-US" dirty="0"/>
              <a:t>x2 + ………………………..+ </a:t>
            </a:r>
            <a:r>
              <a:rPr lang="en-US" dirty="0" err="1" smtClean="0"/>
              <a:t>amn</a:t>
            </a:r>
            <a:r>
              <a:rPr lang="en-US" dirty="0" smtClean="0"/>
              <a:t> </a:t>
            </a:r>
            <a:r>
              <a:rPr lang="en-US" dirty="0" err="1"/>
              <a:t>xn</a:t>
            </a:r>
            <a:r>
              <a:rPr lang="en-US" dirty="0"/>
              <a:t> ≤ = ≥ </a:t>
            </a:r>
            <a:r>
              <a:rPr lang="en-US" dirty="0" err="1" smtClean="0"/>
              <a:t>b</a:t>
            </a:r>
            <a:r>
              <a:rPr lang="en-US" baseline="-25000" dirty="0" err="1" smtClean="0"/>
              <a:t>m</a:t>
            </a:r>
            <a:endParaRPr lang="en-US" dirty="0" smtClean="0"/>
          </a:p>
          <a:p>
            <a:r>
              <a:rPr lang="en-US" dirty="0" smtClean="0"/>
              <a:t>( Where in each </a:t>
            </a:r>
            <a:r>
              <a:rPr lang="en-US" dirty="0" err="1" smtClean="0"/>
              <a:t>each</a:t>
            </a:r>
            <a:r>
              <a:rPr lang="en-US" dirty="0" smtClean="0"/>
              <a:t> constraint one and only one sign holds true)</a:t>
            </a:r>
          </a:p>
          <a:p>
            <a:r>
              <a:rPr lang="en-US" dirty="0" smtClean="0"/>
              <a:t>                  With all xi ≥ </a:t>
            </a:r>
            <a:r>
              <a:rPr lang="en-US" b="1" dirty="0" smtClean="0"/>
              <a:t>0  [ There are n D.V. and m constraints, m </a:t>
            </a:r>
            <a:r>
              <a:rPr lang="en-US" dirty="0" smtClean="0"/>
              <a:t>≤ n]</a:t>
            </a:r>
            <a:endParaRPr lang="en-US" b="1" dirty="0" smtClean="0"/>
          </a:p>
          <a:p>
            <a:r>
              <a:rPr lang="en-US" b="1" dirty="0" smtClean="0"/>
              <a:t>All ci </a:t>
            </a:r>
            <a:r>
              <a:rPr lang="en-US" dirty="0"/>
              <a:t> ≥ </a:t>
            </a:r>
            <a:r>
              <a:rPr lang="en-US" b="1" dirty="0"/>
              <a:t>0</a:t>
            </a:r>
            <a:r>
              <a:rPr lang="en-US" b="1" dirty="0" smtClean="0"/>
              <a:t>  are cost / profit  factors.    All bi </a:t>
            </a:r>
            <a:r>
              <a:rPr lang="en-US" dirty="0"/>
              <a:t> ≥ </a:t>
            </a:r>
            <a:r>
              <a:rPr lang="en-US" b="1" dirty="0" smtClean="0"/>
              <a:t>0 are the resources </a:t>
            </a:r>
          </a:p>
          <a:p>
            <a:r>
              <a:rPr lang="en-US" b="1" dirty="0" smtClean="0"/>
              <a:t>A = (</a:t>
            </a:r>
            <a:r>
              <a:rPr lang="en-US" b="1" dirty="0" err="1" smtClean="0"/>
              <a:t>a</a:t>
            </a:r>
            <a:r>
              <a:rPr lang="en-US" b="1" baseline="-25000" dirty="0" err="1" smtClean="0"/>
              <a:t>ij</a:t>
            </a:r>
            <a:r>
              <a:rPr lang="en-US" b="1" dirty="0" smtClean="0"/>
              <a:t>) is a </a:t>
            </a:r>
            <a:r>
              <a:rPr lang="en-US" b="1" dirty="0" err="1" smtClean="0"/>
              <a:t>mxn</a:t>
            </a:r>
            <a:r>
              <a:rPr lang="en-US" b="1" dirty="0" smtClean="0"/>
              <a:t> matrix. </a:t>
            </a:r>
            <a:endParaRPr lang="en-US" dirty="0"/>
          </a:p>
        </p:txBody>
      </p:sp>
      <p:sp>
        <p:nvSpPr>
          <p:cNvPr id="4" name="Slide Number Placeholder 3"/>
          <p:cNvSpPr>
            <a:spLocks noGrp="1"/>
          </p:cNvSpPr>
          <p:nvPr>
            <p:ph type="sldNum" sz="quarter" idx="12"/>
          </p:nvPr>
        </p:nvSpPr>
        <p:spPr/>
        <p:txBody>
          <a:bodyPr/>
          <a:lstStyle/>
          <a:p>
            <a:fld id="{E7DE1435-65CC-43DB-90FE-CEFBCA305A4E}" type="slidenum">
              <a:rPr lang="en-US" smtClean="0"/>
              <a:t>96</a:t>
            </a:fld>
            <a:endParaRPr lang="en-US"/>
          </a:p>
        </p:txBody>
      </p:sp>
    </p:spTree>
    <p:extLst>
      <p:ext uri="{BB962C8B-B14F-4D97-AF65-F5344CB8AC3E}">
        <p14:creationId xmlns:p14="http://schemas.microsoft.com/office/powerpoint/2010/main" val="30467993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475"/>
          </a:xfrm>
        </p:spPr>
        <p:txBody>
          <a:bodyPr>
            <a:normAutofit/>
          </a:bodyPr>
          <a:lstStyle/>
          <a:p>
            <a:r>
              <a:rPr lang="en-US" sz="2400" dirty="0"/>
              <a:t>LALP </a:t>
            </a:r>
            <a:r>
              <a:rPr lang="en-US" sz="2400" dirty="0" smtClean="0"/>
              <a:t>5.8</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731520"/>
                <a:ext cx="11907520" cy="5902960"/>
              </a:xfrm>
            </p:spPr>
            <p:txBody>
              <a:bodyPr>
                <a:normAutofit lnSpcReduction="10000"/>
              </a:bodyPr>
              <a:lstStyle/>
              <a:p>
                <a:r>
                  <a:rPr lang="en-US" dirty="0" smtClean="0"/>
                  <a:t>General form of the model, Matrix form:</a:t>
                </a:r>
              </a:p>
              <a:p>
                <a:r>
                  <a:rPr lang="en-US" dirty="0" smtClean="0"/>
                  <a:t>Now we write the matrix form of the model: Find the matrix X so as to </a:t>
                </a:r>
              </a:p>
              <a:p>
                <a:r>
                  <a:rPr lang="en-US" dirty="0" smtClean="0"/>
                  <a:t>Optimize Z = C’X             (1)      [ </a:t>
                </a:r>
                <a:r>
                  <a:rPr lang="en-US" b="1" dirty="0" smtClean="0"/>
                  <a:t>standard form has max. with all ≤ or = type,</a:t>
                </a:r>
              </a:p>
              <a:p>
                <a:r>
                  <a:rPr lang="en-US" b="1" dirty="0"/>
                  <a:t> </a:t>
                </a:r>
                <a:r>
                  <a:rPr lang="en-US" b="1" dirty="0" smtClean="0"/>
                  <a:t>                                                                                and mini. With all </a:t>
                </a:r>
                <a:r>
                  <a:rPr lang="en-US" dirty="0" smtClean="0"/>
                  <a:t>≥ or =  type]</a:t>
                </a:r>
              </a:p>
              <a:p>
                <a:r>
                  <a:rPr lang="en-US" dirty="0" smtClean="0"/>
                  <a:t>Subject to AX ≤ = ≥ b     (2)</a:t>
                </a:r>
              </a:p>
              <a:p>
                <a:r>
                  <a:rPr lang="en-US" dirty="0" smtClean="0"/>
                  <a:t>With X ≥ </a:t>
                </a:r>
                <a:r>
                  <a:rPr lang="en-US" b="1" dirty="0" smtClean="0"/>
                  <a:t>0                        (3)   </a:t>
                </a:r>
                <a:r>
                  <a:rPr lang="en-US" dirty="0" smtClean="0"/>
                  <a:t>where </a:t>
                </a:r>
                <a:r>
                  <a:rPr lang="en-US" b="1" dirty="0" smtClean="0"/>
                  <a:t>C’= </a:t>
                </a:r>
                <a14:m>
                  <m:oMath xmlns:m="http://schemas.openxmlformats.org/officeDocument/2006/math">
                    <m:sSub>
                      <m:sSubPr>
                        <m:ctrlPr>
                          <a:rPr lang="en-US" b="1" i="1" smtClean="0">
                            <a:latin typeface="Cambria Math"/>
                          </a:rPr>
                        </m:ctrlPr>
                      </m:sSubPr>
                      <m:e>
                        <m:d>
                          <m:dPr>
                            <m:ctrlPr>
                              <a:rPr lang="en-US" b="1" i="1">
                                <a:latin typeface="Cambria Math"/>
                              </a:rPr>
                            </m:ctrlPr>
                          </m:dPr>
                          <m:e>
                            <m:m>
                              <m:mPr>
                                <m:mcs>
                                  <m:mc>
                                    <m:mcPr>
                                      <m:count m:val="3"/>
                                      <m:mcJc m:val="center"/>
                                    </m:mcPr>
                                  </m:mc>
                                </m:mcs>
                                <m:ctrlPr>
                                  <a:rPr lang="en-US" b="1" i="1">
                                    <a:latin typeface="Cambria Math"/>
                                  </a:rPr>
                                </m:ctrlPr>
                              </m:mPr>
                              <m:mr>
                                <m:e>
                                  <m:sSub>
                                    <m:sSubPr>
                                      <m:ctrlPr>
                                        <a:rPr lang="en-US" b="1" i="1" smtClean="0">
                                          <a:latin typeface="Cambria Math"/>
                                        </a:rPr>
                                      </m:ctrlPr>
                                    </m:sSubPr>
                                    <m:e>
                                      <m:r>
                                        <a:rPr lang="en-US" b="1" i="1">
                                          <a:latin typeface="Cambria Math" panose="02040503050406030204" pitchFamily="18" charset="0"/>
                                        </a:rPr>
                                        <m:t>𝒄</m:t>
                                      </m:r>
                                    </m:e>
                                    <m:sub>
                                      <m:r>
                                        <a:rPr lang="en-US" b="1" i="1">
                                          <a:latin typeface="Cambria Math" panose="02040503050406030204" pitchFamily="18" charset="0"/>
                                        </a:rPr>
                                        <m:t>𝟏</m:t>
                                      </m:r>
                                    </m:sub>
                                  </m:sSub>
                                </m:e>
                                <m:e>
                                  <m:sSub>
                                    <m:sSubPr>
                                      <m:ctrlPr>
                                        <a:rPr lang="en-US" b="1" i="1">
                                          <a:latin typeface="Cambria Math"/>
                                        </a:rPr>
                                      </m:ctrlPr>
                                    </m:sSubPr>
                                    <m:e>
                                      <m:r>
                                        <a:rPr lang="en-US" b="1" i="1">
                                          <a:latin typeface="Cambria Math" panose="02040503050406030204" pitchFamily="18" charset="0"/>
                                        </a:rPr>
                                        <m:t>𝒄</m:t>
                                      </m:r>
                                    </m:e>
                                    <m:sub>
                                      <m:r>
                                        <a:rPr lang="en-US" b="1" i="1">
                                          <a:latin typeface="Cambria Math" panose="02040503050406030204" pitchFamily="18" charset="0"/>
                                        </a:rPr>
                                        <m:t>𝟐</m:t>
                                      </m:r>
                                    </m:sub>
                                  </m:sSub>
                                  <m:r>
                                    <a:rPr lang="en-US" b="1" i="1">
                                      <a:latin typeface="Cambria Math" panose="02040503050406030204" pitchFamily="18" charset="0"/>
                                    </a:rPr>
                                    <m:t> </m:t>
                                  </m:r>
                                  <m:m>
                                    <m:mPr>
                                      <m:mcs>
                                        <m:mc>
                                          <m:mcPr>
                                            <m:count m:val="2"/>
                                            <m:mcJc m:val="center"/>
                                          </m:mcPr>
                                        </m:mc>
                                      </m:mcs>
                                      <m:ctrlPr>
                                        <a:rPr lang="en-US" b="1" i="1">
                                          <a:latin typeface="Cambria Math"/>
                                        </a:rPr>
                                      </m:ctrlPr>
                                    </m:mPr>
                                    <m:mr>
                                      <m:e>
                                        <m:r>
                                          <m:rPr>
                                            <m:brk m:alnAt="7"/>
                                          </m:rPr>
                                          <a:rPr lang="en-US" b="1" i="1">
                                            <a:latin typeface="Cambria Math" panose="02040503050406030204" pitchFamily="18" charset="0"/>
                                          </a:rPr>
                                          <m:t>.</m:t>
                                        </m:r>
                                        <m:r>
                                          <a:rPr lang="en-US" b="1" i="1">
                                            <a:latin typeface="Cambria Math" panose="02040503050406030204" pitchFamily="18" charset="0"/>
                                          </a:rPr>
                                          <m:t>.</m:t>
                                        </m:r>
                                      </m:e>
                                      <m:e>
                                        <m:r>
                                          <a:rPr lang="en-US" b="1" i="1">
                                            <a:latin typeface="Cambria Math" panose="02040503050406030204" pitchFamily="18" charset="0"/>
                                          </a:rPr>
                                          <m:t>..</m:t>
                                        </m:r>
                                      </m:e>
                                    </m:mr>
                                  </m:m>
                                </m:e>
                                <m:e>
                                  <m:sSub>
                                    <m:sSubPr>
                                      <m:ctrlPr>
                                        <a:rPr lang="en-US" b="1" i="1">
                                          <a:latin typeface="Cambria Math"/>
                                        </a:rPr>
                                      </m:ctrlPr>
                                    </m:sSubPr>
                                    <m:e>
                                      <m:r>
                                        <a:rPr lang="en-US" b="1" i="1">
                                          <a:latin typeface="Cambria Math" panose="02040503050406030204" pitchFamily="18" charset="0"/>
                                        </a:rPr>
                                        <m:t>𝒄</m:t>
                                      </m:r>
                                    </m:e>
                                    <m:sub>
                                      <m:r>
                                        <a:rPr lang="en-US" b="1" i="1">
                                          <a:latin typeface="Cambria Math" panose="02040503050406030204" pitchFamily="18" charset="0"/>
                                        </a:rPr>
                                        <m:t>𝒏</m:t>
                                      </m:r>
                                    </m:sub>
                                  </m:sSub>
                                </m:e>
                              </m:mr>
                            </m:m>
                          </m:e>
                        </m:d>
                      </m:e>
                      <m:sub>
                        <m:r>
                          <a:rPr lang="en-US" b="1" i="1" smtClean="0">
                            <a:latin typeface="Cambria Math" panose="02040503050406030204" pitchFamily="18" charset="0"/>
                          </a:rPr>
                          <m:t>𝟏</m:t>
                        </m:r>
                        <m:r>
                          <a:rPr lang="en-US" b="1" i="1" smtClean="0">
                            <a:latin typeface="Cambria Math" panose="02040503050406030204" pitchFamily="18" charset="0"/>
                          </a:rPr>
                          <m:t>𝒙𝒏</m:t>
                        </m:r>
                      </m:sub>
                    </m:sSub>
                  </m:oMath>
                </a14:m>
                <a:r>
                  <a:rPr lang="en-US" b="1" dirty="0" smtClean="0"/>
                  <a:t> </a:t>
                </a:r>
                <a:r>
                  <a:rPr lang="en-US" dirty="0"/>
                  <a:t> X = </a:t>
                </a:r>
                <a14:m>
                  <m:oMath xmlns:m="http://schemas.openxmlformats.org/officeDocument/2006/math">
                    <m:sSub>
                      <m:sSubPr>
                        <m:ctrlPr>
                          <a:rPr lang="en-US" i="1">
                            <a:latin typeface="Cambria Math"/>
                          </a:rPr>
                        </m:ctrlPr>
                      </m:sSubPr>
                      <m:e>
                        <m:d>
                          <m:dPr>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eqArr>
                                    <m:eqArrPr>
                                      <m:ctrlPr>
                                        <a:rPr lang="en-US" i="1">
                                          <a:latin typeface="Cambria Math"/>
                                        </a:rPr>
                                      </m:ctrlPr>
                                    </m:eqArr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2</m:t>
                                          </m:r>
                                        </m:sub>
                                      </m:sSub>
                                    </m:e>
                                    <m:e>
                                      <m:r>
                                        <a:rPr lang="en-US" i="1">
                                          <a:latin typeface="Cambria Math" panose="02040503050406030204" pitchFamily="18" charset="0"/>
                                        </a:rPr>
                                        <m:t>….</m:t>
                                      </m:r>
                                    </m:e>
                                    <m:e>
                                      <m:r>
                                        <a:rPr lang="en-US" i="1">
                                          <a:latin typeface="Cambria Math" panose="02040503050406030204" pitchFamily="18" charset="0"/>
                                        </a:rPr>
                                        <m:t>…</m:t>
                                      </m:r>
                                    </m:e>
                                  </m:eqArr>
                                </m:e>
                              </m:mr>
                              <m:m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e>
                      <m:sub>
                        <m:r>
                          <a:rPr lang="en-US" i="1">
                            <a:latin typeface="Cambria Math" panose="02040503050406030204" pitchFamily="18" charset="0"/>
                          </a:rPr>
                          <m:t>𝑛𝑥</m:t>
                        </m:r>
                        <m:r>
                          <a:rPr lang="en-US" i="1">
                            <a:latin typeface="Cambria Math" panose="02040503050406030204" pitchFamily="18" charset="0"/>
                          </a:rPr>
                          <m:t>1</m:t>
                        </m:r>
                      </m:sub>
                    </m:sSub>
                  </m:oMath>
                </a14:m>
                <a:endParaRPr lang="en-US" b="1" dirty="0" smtClean="0"/>
              </a:p>
              <a:p>
                <a:pPr marL="0" indent="0">
                  <a:buNone/>
                </a:pPr>
                <a:r>
                  <a:rPr lang="en-US" dirty="0" smtClean="0"/>
                  <a:t>b </a:t>
                </a:r>
                <a:r>
                  <a:rPr lang="en-US" dirty="0"/>
                  <a:t>= </a:t>
                </a:r>
                <a14:m>
                  <m:oMath xmlns:m="http://schemas.openxmlformats.org/officeDocument/2006/math">
                    <m:sSub>
                      <m:sSubPr>
                        <m:ctrlPr>
                          <a:rPr lang="en-US" i="1">
                            <a:latin typeface="Cambria Math"/>
                          </a:rPr>
                        </m:ctrlPr>
                      </m:sSubPr>
                      <m:e>
                        <m:d>
                          <m:dPr>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e>
                              </m:mr>
                              <m:mr>
                                <m:e>
                                  <m:eqArr>
                                    <m:eqArrPr>
                                      <m:ctrlPr>
                                        <a:rPr lang="en-US" i="1">
                                          <a:latin typeface="Cambria Math"/>
                                        </a:rPr>
                                      </m:ctrlPr>
                                    </m:eqArrPr>
                                    <m:e>
                                      <m:sSub>
                                        <m:sSubPr>
                                          <m:ctrlPr>
                                            <a:rPr lang="en-US" i="1">
                                              <a:latin typeface="Cambria Math"/>
                                            </a:rPr>
                                          </m:ctrlPr>
                                        </m:sSubPr>
                                        <m:e>
                                          <m:r>
                                            <a:rPr lang="en-US" b="0" i="1" smtClean="0">
                                              <a:latin typeface="Cambria Math" panose="02040503050406030204" pitchFamily="18" charset="0"/>
                                            </a:rPr>
                                            <m:t>𝑏</m:t>
                                          </m:r>
                                        </m:e>
                                        <m:sub>
                                          <m:r>
                                            <a:rPr lang="en-US" i="1">
                                              <a:latin typeface="Cambria Math" panose="02040503050406030204" pitchFamily="18" charset="0"/>
                                            </a:rPr>
                                            <m:t>2</m:t>
                                          </m:r>
                                        </m:sub>
                                      </m:sSub>
                                    </m:e>
                                    <m:e>
                                      <m:r>
                                        <a:rPr lang="en-US" i="1">
                                          <a:latin typeface="Cambria Math" panose="02040503050406030204" pitchFamily="18" charset="0"/>
                                        </a:rPr>
                                        <m:t>….</m:t>
                                      </m:r>
                                    </m:e>
                                    <m:e>
                                      <m:r>
                                        <a:rPr lang="en-US" i="1">
                                          <a:latin typeface="Cambria Math" panose="02040503050406030204" pitchFamily="18" charset="0"/>
                                        </a:rPr>
                                        <m:t>…</m:t>
                                      </m:r>
                                    </m:e>
                                  </m:eqArr>
                                </m:e>
                              </m:mr>
                              <m:mr>
                                <m:e>
                                  <m:sSub>
                                    <m:sSubPr>
                                      <m:ctrlPr>
                                        <a:rPr lang="en-US" i="1">
                                          <a:latin typeface="Cambria Math"/>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𝑚</m:t>
                                      </m:r>
                                    </m:sub>
                                  </m:sSub>
                                </m:e>
                              </m:mr>
                            </m:m>
                          </m:e>
                        </m:d>
                      </m:e>
                      <m:sub>
                        <m:r>
                          <a:rPr lang="en-US" b="0" i="1" smtClean="0">
                            <a:latin typeface="Cambria Math" panose="02040503050406030204" pitchFamily="18" charset="0"/>
                          </a:rPr>
                          <m:t>𝑚</m:t>
                        </m:r>
                        <m:r>
                          <a:rPr lang="en-US" i="1">
                            <a:latin typeface="Cambria Math" panose="02040503050406030204" pitchFamily="18" charset="0"/>
                          </a:rPr>
                          <m:t>𝑥</m:t>
                        </m:r>
                        <m:r>
                          <a:rPr lang="en-US" i="1">
                            <a:latin typeface="Cambria Math" panose="02040503050406030204" pitchFamily="18" charset="0"/>
                          </a:rPr>
                          <m:t>1</m:t>
                        </m:r>
                      </m:sub>
                    </m:sSub>
                  </m:oMath>
                </a14:m>
                <a:r>
                  <a:rPr lang="en-US" b="1" dirty="0" smtClean="0"/>
                  <a:t>, and    A = </a:t>
                </a:r>
                <a14:m>
                  <m:oMath xmlns:m="http://schemas.openxmlformats.org/officeDocument/2006/math">
                    <m:d>
                      <m:dPr>
                        <m:ctrlPr>
                          <a:rPr lang="en-US" b="1" i="1" smtClean="0">
                            <a:latin typeface="Cambria Math"/>
                          </a:rPr>
                        </m:ctrlPr>
                      </m:dPr>
                      <m:e>
                        <m:eqArr>
                          <m:eqArrPr>
                            <m:ctrlPr>
                              <a:rPr lang="en-US" b="1" i="1" smtClean="0">
                                <a:latin typeface="Cambria Math"/>
                              </a:rPr>
                            </m:ctrlPr>
                          </m:eqArrPr>
                          <m:e>
                            <m:m>
                              <m:mPr>
                                <m:mcs>
                                  <m:mc>
                                    <m:mcPr>
                                      <m:count m:val="3"/>
                                      <m:mcJc m:val="center"/>
                                    </m:mcPr>
                                  </m:mc>
                                </m:mcs>
                                <m:ctrlPr>
                                  <a:rPr lang="en-US" b="1" i="1" smtClean="0">
                                    <a:latin typeface="Cambria Math"/>
                                  </a:rPr>
                                </m:ctrlPr>
                              </m:mPr>
                              <m:mr>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𝟏𝟏</m:t>
                                      </m:r>
                                    </m:sub>
                                  </m:sSub>
                                </m:e>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𝟏𝟐</m:t>
                                      </m:r>
                                    </m:sub>
                                  </m:sSub>
                                  <m:r>
                                    <a:rPr lang="en-US" b="1" i="1" smtClean="0">
                                      <a:latin typeface="Cambria Math" panose="02040503050406030204" pitchFamily="18" charset="0"/>
                                    </a:rPr>
                                    <m:t>…………….</m:t>
                                  </m:r>
                                </m:e>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𝟏</m:t>
                                      </m:r>
                                      <m:r>
                                        <a:rPr lang="en-US" b="1" i="1" smtClean="0">
                                          <a:latin typeface="Cambria Math" panose="02040503050406030204" pitchFamily="18" charset="0"/>
                                        </a:rPr>
                                        <m:t>𝒏</m:t>
                                      </m:r>
                                    </m:sub>
                                  </m:sSub>
                                </m:e>
                              </m:mr>
                            </m:m>
                          </m:e>
                          <m:e>
                            <m:m>
                              <m:mPr>
                                <m:mcs>
                                  <m:mc>
                                    <m:mcPr>
                                      <m:count m:val="3"/>
                                      <m:mcJc m:val="center"/>
                                    </m:mcPr>
                                  </m:mc>
                                </m:mcs>
                                <m:ctrlPr>
                                  <a:rPr lang="en-US" b="1" i="1" smtClean="0">
                                    <a:latin typeface="Cambria Math"/>
                                  </a:rPr>
                                </m:ctrlPr>
                              </m:mPr>
                              <m:mr>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𝟐𝟏</m:t>
                                      </m:r>
                                    </m:sub>
                                  </m:sSub>
                                </m:e>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𝟐𝟐</m:t>
                                      </m:r>
                                      <m:r>
                                        <a:rPr lang="en-US" b="1" i="1" smtClean="0">
                                          <a:latin typeface="Cambria Math" panose="02040503050406030204" pitchFamily="18" charset="0"/>
                                        </a:rPr>
                                        <m:t>…..………………….</m:t>
                                      </m:r>
                                    </m:sub>
                                  </m:sSub>
                                </m:e>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𝟐</m:t>
                                      </m:r>
                                      <m:r>
                                        <a:rPr lang="en-US" b="1" i="1" smtClean="0">
                                          <a:latin typeface="Cambria Math" panose="02040503050406030204" pitchFamily="18" charset="0"/>
                                        </a:rPr>
                                        <m:t>𝒏</m:t>
                                      </m:r>
                                    </m:sub>
                                  </m:sSub>
                                </m:e>
                              </m:mr>
                            </m:m>
                          </m:e>
                          <m:e>
                            <m:m>
                              <m:mPr>
                                <m:mcs>
                                  <m:mc>
                                    <m:mcPr>
                                      <m:count m:val="3"/>
                                      <m:mcJc m:val="center"/>
                                    </m:mcPr>
                                  </m:mc>
                                </m:mcs>
                                <m:ctrlPr>
                                  <a:rPr lang="en-US" b="1" i="1" smtClean="0">
                                    <a:latin typeface="Cambria Math"/>
                                  </a:rPr>
                                </m:ctrlPr>
                              </m:mPr>
                              <m:mr>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𝟑𝟏</m:t>
                                      </m:r>
                                    </m:sub>
                                  </m:sSub>
                                </m:e>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𝟑𝟐</m:t>
                                      </m:r>
                                      <m:r>
                                        <a:rPr lang="en-US" b="1" i="1" smtClean="0">
                                          <a:latin typeface="Cambria Math" panose="02040503050406030204" pitchFamily="18" charset="0"/>
                                        </a:rPr>
                                        <m:t>…………………….</m:t>
                                      </m:r>
                                    </m:sub>
                                  </m:sSub>
                                </m:e>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𝟑</m:t>
                                      </m:r>
                                      <m:r>
                                        <a:rPr lang="en-US" b="1" i="1" smtClean="0">
                                          <a:latin typeface="Cambria Math" panose="02040503050406030204" pitchFamily="18" charset="0"/>
                                        </a:rPr>
                                        <m:t>𝒏</m:t>
                                      </m:r>
                                    </m:sub>
                                  </m:sSub>
                                </m:e>
                              </m:mr>
                              <m:mr>
                                <m:e>
                                  <m:r>
                                    <a:rPr lang="en-US" b="1" i="1" smtClean="0">
                                      <a:latin typeface="Cambria Math" panose="02040503050406030204" pitchFamily="18" charset="0"/>
                                    </a:rPr>
                                    <m:t>….</m:t>
                                  </m:r>
                                </m:e>
                                <m:e>
                                  <m:r>
                                    <a:rPr lang="en-US" b="1" i="1" smtClean="0">
                                      <a:latin typeface="Cambria Math" panose="02040503050406030204" pitchFamily="18" charset="0"/>
                                    </a:rPr>
                                    <m:t>…..</m:t>
                                  </m:r>
                                </m:e>
                                <m:e>
                                  <m:r>
                                    <a:rPr lang="en-US" b="1" i="1" smtClean="0">
                                      <a:latin typeface="Cambria Math" panose="02040503050406030204" pitchFamily="18" charset="0"/>
                                    </a:rPr>
                                    <m:t>…….</m:t>
                                  </m:r>
                                </m:e>
                              </m:mr>
                            </m:m>
                          </m:e>
                          <m:e>
                            <m:m>
                              <m:mPr>
                                <m:mcs>
                                  <m:mc>
                                    <m:mcPr>
                                      <m:count m:val="3"/>
                                      <m:mcJc m:val="center"/>
                                    </m:mcPr>
                                  </m:mc>
                                </m:mcs>
                                <m:ctrlPr>
                                  <a:rPr lang="en-US" b="1" i="1" smtClean="0">
                                    <a:latin typeface="Cambria Math"/>
                                  </a:rPr>
                                </m:ctrlPr>
                              </m:mPr>
                              <m:mr>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𝒎</m:t>
                                      </m:r>
                                      <m:r>
                                        <a:rPr lang="en-US" b="1" i="1" smtClean="0">
                                          <a:latin typeface="Cambria Math" panose="02040503050406030204" pitchFamily="18" charset="0"/>
                                        </a:rPr>
                                        <m:t>𝟏</m:t>
                                      </m:r>
                                    </m:sub>
                                  </m:sSub>
                                </m:e>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𝒎</m:t>
                                      </m:r>
                                      <m:r>
                                        <a:rPr lang="en-US" b="1" i="1" smtClean="0">
                                          <a:latin typeface="Cambria Math" panose="02040503050406030204" pitchFamily="18" charset="0"/>
                                        </a:rPr>
                                        <m:t>𝟐</m:t>
                                      </m:r>
                                      <m:r>
                                        <a:rPr lang="en-US" b="1" i="1" smtClean="0">
                                          <a:latin typeface="Cambria Math" panose="02040503050406030204" pitchFamily="18" charset="0"/>
                                        </a:rPr>
                                        <m:t>……………………</m:t>
                                      </m:r>
                                    </m:sub>
                                  </m:sSub>
                                </m:e>
                                <m:e>
                                  <m:sSub>
                                    <m:sSubPr>
                                      <m:ctrlPr>
                                        <a:rPr lang="en-US" b="1" i="1" smtClean="0">
                                          <a:latin typeface="Cambria Math"/>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𝒎𝒏</m:t>
                                      </m:r>
                                    </m:sub>
                                  </m:sSub>
                                </m:e>
                              </m:mr>
                            </m:m>
                          </m:e>
                        </m:eqArr>
                      </m:e>
                    </m:d>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731520"/>
                <a:ext cx="11907520" cy="5902960"/>
              </a:xfrm>
              <a:blipFill>
                <a:blip r:embed="rId2"/>
                <a:stretch>
                  <a:fillRect l="-1024" t="-2273" b="-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97</a:t>
            </a:fld>
            <a:endParaRPr lang="en-US"/>
          </a:p>
        </p:txBody>
      </p:sp>
    </p:spTree>
    <p:extLst>
      <p:ext uri="{BB962C8B-B14F-4D97-AF65-F5344CB8AC3E}">
        <p14:creationId xmlns:p14="http://schemas.microsoft.com/office/powerpoint/2010/main" val="3318704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6555"/>
          </a:xfrm>
        </p:spPr>
        <p:txBody>
          <a:bodyPr>
            <a:noAutofit/>
          </a:bodyPr>
          <a:lstStyle/>
          <a:p>
            <a:r>
              <a:rPr lang="en-US" sz="2400" dirty="0"/>
              <a:t>LALP </a:t>
            </a:r>
            <a:r>
              <a:rPr lang="en-US" sz="2400" dirty="0" smtClean="0"/>
              <a:t>5.9</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5120" y="741680"/>
                <a:ext cx="11572240" cy="5933440"/>
              </a:xfrm>
            </p:spPr>
            <p:txBody>
              <a:bodyPr/>
              <a:lstStyle/>
              <a:p>
                <a:r>
                  <a:rPr lang="en-US" dirty="0" smtClean="0"/>
                  <a:t>E.g.  Find x and y so as to maximize z = 4x + 6y subject to </a:t>
                </a:r>
              </a:p>
              <a:p>
                <a:r>
                  <a:rPr lang="en-US" dirty="0" smtClean="0"/>
                  <a:t>2x + 4y ≤ 7</a:t>
                </a:r>
              </a:p>
              <a:p>
                <a:r>
                  <a:rPr lang="en-US" dirty="0" smtClean="0"/>
                  <a:t>3x + 7y </a:t>
                </a:r>
                <a:r>
                  <a:rPr lang="en-US" dirty="0"/>
                  <a:t>≤ </a:t>
                </a:r>
                <a:r>
                  <a:rPr lang="en-US" dirty="0" smtClean="0"/>
                  <a:t>12 with x , y ≥ 0 </a:t>
                </a:r>
              </a:p>
              <a:p>
                <a:r>
                  <a:rPr lang="en-US" dirty="0" smtClean="0"/>
                  <a:t>Find x =</a:t>
                </a:r>
                <a14:m>
                  <m:oMath xmlns:m="http://schemas.openxmlformats.org/officeDocument/2006/math">
                    <m:d>
                      <m:dPr>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oMath>
                </a14:m>
                <a:r>
                  <a:rPr lang="en-US" dirty="0" smtClean="0"/>
                  <a:t>, C‘=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6</m:t>
                              </m:r>
                            </m:e>
                          </m:mr>
                        </m:m>
                      </m:e>
                    </m:d>
                  </m:oMath>
                </a14:m>
                <a:r>
                  <a:rPr lang="en-US" dirty="0" smtClean="0"/>
                  <a:t>,  A = </a:t>
                </a:r>
                <a14:m>
                  <m:oMath xmlns:m="http://schemas.openxmlformats.org/officeDocument/2006/math">
                    <m:d>
                      <m:dPr>
                        <m:ctrlPr>
                          <a:rPr lang="en-US" i="1" smtClean="0">
                            <a:latin typeface="Cambria Math"/>
                          </a:rPr>
                        </m:ctrlPr>
                      </m:dPr>
                      <m:e>
                        <m:m>
                          <m:mPr>
                            <m:mcs>
                              <m:mc>
                                <m:mcPr>
                                  <m:count m:val="2"/>
                                  <m:mcJc m:val="center"/>
                                </m:mcPr>
                              </m:mc>
                            </m:mcs>
                            <m:ctrlPr>
                              <a:rPr lang="en-US" i="1" smtClean="0">
                                <a:latin typeface="Cambria Math"/>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4</m:t>
                              </m:r>
                            </m:e>
                          </m:mr>
                          <m:mr>
                            <m:e>
                              <m:r>
                                <a:rPr lang="en-US" b="0" i="1" smtClean="0">
                                  <a:latin typeface="Cambria Math" panose="02040503050406030204" pitchFamily="18" charset="0"/>
                                </a:rPr>
                                <m:t>3</m:t>
                              </m:r>
                            </m:e>
                            <m:e>
                              <m:r>
                                <a:rPr lang="en-US" b="0" i="1" smtClean="0">
                                  <a:latin typeface="Cambria Math" panose="02040503050406030204" pitchFamily="18" charset="0"/>
                                </a:rPr>
                                <m:t>7</m:t>
                              </m:r>
                            </m:e>
                          </m:mr>
                        </m:m>
                      </m:e>
                    </m:d>
                  </m:oMath>
                </a14:m>
                <a:r>
                  <a:rPr lang="en-US" dirty="0" smtClean="0"/>
                  <a:t> , b =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panose="02040503050406030204" pitchFamily="18" charset="0"/>
                                </a:rPr>
                                <m:t>7</m:t>
                              </m:r>
                            </m:e>
                          </m:mr>
                          <m:mr>
                            <m:e>
                              <m:r>
                                <a:rPr lang="en-US" b="0" i="1" smtClean="0">
                                  <a:latin typeface="Cambria Math" panose="02040503050406030204" pitchFamily="18" charset="0"/>
                                </a:rPr>
                                <m:t>12</m:t>
                              </m:r>
                            </m:e>
                          </m:mr>
                        </m:m>
                      </m:e>
                    </m:d>
                  </m:oMath>
                </a14:m>
                <a:endParaRPr lang="en-US" dirty="0" smtClean="0"/>
              </a:p>
              <a:p>
                <a:r>
                  <a:rPr lang="en-US" dirty="0" smtClean="0"/>
                  <a:t>Maximize z = C’X , subject to AX ≤ b with X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
                      </m:e>
                    </m:d>
                  </m:oMath>
                </a14:m>
                <a:r>
                  <a:rPr lang="en-US" dirty="0" smtClean="0"/>
                  <a:t> </a:t>
                </a:r>
                <a:r>
                  <a:rPr lang="en-US" dirty="0"/>
                  <a:t>≥</a:t>
                </a:r>
                <a:r>
                  <a:rPr lang="en-US" dirty="0" smtClean="0"/>
                  <a:t> </a:t>
                </a:r>
                <a14:m>
                  <m:oMath xmlns:m="http://schemas.openxmlformats.org/officeDocument/2006/math">
                    <m:d>
                      <m:dPr>
                        <m:ctrlPr>
                          <a:rPr lang="en-US" i="1" dirty="0" smtClean="0">
                            <a:latin typeface="Cambria Math"/>
                          </a:rPr>
                        </m:ctrlPr>
                      </m:dPr>
                      <m:e>
                        <m:m>
                          <m:mPr>
                            <m:mcs>
                              <m:mc>
                                <m:mcPr>
                                  <m:count m:val="1"/>
                                  <m:mcJc m:val="center"/>
                                </m:mcPr>
                              </m:mc>
                            </m:mcs>
                            <m:ctrlPr>
                              <a:rPr lang="en-US" i="1" dirty="0" smtClean="0">
                                <a:latin typeface="Cambria Math"/>
                              </a:rPr>
                            </m:ctrlPr>
                          </m:mPr>
                          <m:mr>
                            <m:e>
                              <m:r>
                                <m:rPr>
                                  <m:brk m:alnAt="7"/>
                                </m:rPr>
                                <a:rPr lang="en-US" b="0" i="1" dirty="0" smtClean="0">
                                  <a:latin typeface="Cambria Math" panose="02040503050406030204" pitchFamily="18" charset="0"/>
                                </a:rPr>
                                <m:t>0</m:t>
                              </m:r>
                            </m:e>
                          </m:mr>
                          <m:mr>
                            <m:e>
                              <m:r>
                                <a:rPr lang="en-US" b="0" i="1" dirty="0" smtClean="0">
                                  <a:latin typeface="Cambria Math" panose="02040503050406030204" pitchFamily="18" charset="0"/>
                                </a:rPr>
                                <m:t>0</m:t>
                              </m:r>
                            </m:e>
                          </m:mr>
                        </m:m>
                      </m:e>
                    </m:d>
                  </m:oMath>
                </a14:m>
                <a:endParaRPr lang="en-US" dirty="0" smtClean="0"/>
              </a:p>
              <a:p>
                <a:r>
                  <a:rPr lang="en-US" b="1" dirty="0" smtClean="0"/>
                  <a:t>Find X =</a:t>
                </a:r>
                <a14:m>
                  <m:oMath xmlns:m="http://schemas.openxmlformats.org/officeDocument/2006/math">
                    <m:d>
                      <m:dPr>
                        <m:ctrlPr>
                          <a:rPr lang="en-US" b="1" i="1">
                            <a:latin typeface="Cambria Math"/>
                          </a:rPr>
                        </m:ctrlPr>
                      </m:dPr>
                      <m:e>
                        <m:m>
                          <m:mPr>
                            <m:mcs>
                              <m:mc>
                                <m:mcPr>
                                  <m:count m:val="1"/>
                                  <m:mcJc m:val="center"/>
                                </m:mcPr>
                              </m:mc>
                            </m:mcs>
                            <m:ctrlPr>
                              <a:rPr lang="en-US" b="1" i="1">
                                <a:latin typeface="Cambria Math"/>
                              </a:rPr>
                            </m:ctrlPr>
                          </m:mPr>
                          <m:mr>
                            <m:e>
                              <m:r>
                                <m:rPr>
                                  <m:brk m:alnAt="7"/>
                                </m:rPr>
                                <a:rPr lang="en-US" b="1" i="1">
                                  <a:latin typeface="Cambria Math" panose="02040503050406030204" pitchFamily="18" charset="0"/>
                                </a:rPr>
                                <m:t>𝒙</m:t>
                              </m:r>
                            </m:e>
                          </m:mr>
                          <m:mr>
                            <m:e>
                              <m:r>
                                <a:rPr lang="en-US" b="1" i="1">
                                  <a:latin typeface="Cambria Math" panose="02040503050406030204" pitchFamily="18" charset="0"/>
                                </a:rPr>
                                <m:t>𝒚</m:t>
                              </m:r>
                            </m:e>
                          </m:mr>
                        </m:m>
                      </m:e>
                    </m:d>
                  </m:oMath>
                </a14:m>
                <a:r>
                  <a:rPr lang="en-US" b="1" dirty="0" smtClean="0"/>
                  <a:t> so as to maximize </a:t>
                </a:r>
                <a:r>
                  <a:rPr lang="en-US" b="1" dirty="0"/>
                  <a:t>Z =  </a:t>
                </a:r>
                <a14:m>
                  <m:oMath xmlns:m="http://schemas.openxmlformats.org/officeDocument/2006/math">
                    <m:d>
                      <m:dPr>
                        <m:ctrlPr>
                          <a:rPr lang="en-US" b="1" i="1">
                            <a:latin typeface="Cambria Math"/>
                          </a:rPr>
                        </m:ctrlPr>
                      </m:dPr>
                      <m:e>
                        <m:m>
                          <m:mPr>
                            <m:mcs>
                              <m:mc>
                                <m:mcPr>
                                  <m:count m:val="2"/>
                                  <m:mcJc m:val="center"/>
                                </m:mcPr>
                              </m:mc>
                            </m:mcs>
                            <m:ctrlPr>
                              <a:rPr lang="en-US" b="1" i="1">
                                <a:latin typeface="Cambria Math"/>
                              </a:rPr>
                            </m:ctrlPr>
                          </m:mPr>
                          <m:mr>
                            <m:e>
                              <m:r>
                                <m:rPr>
                                  <m:brk m:alnAt="7"/>
                                </m:rPr>
                                <a:rPr lang="en-US" b="1" i="1">
                                  <a:latin typeface="Cambria Math" panose="02040503050406030204" pitchFamily="18" charset="0"/>
                                </a:rPr>
                                <m:t>𝟒</m:t>
                              </m:r>
                            </m:e>
                            <m:e>
                              <m:r>
                                <a:rPr lang="en-US" b="1" i="1">
                                  <a:latin typeface="Cambria Math" panose="02040503050406030204" pitchFamily="18" charset="0"/>
                                </a:rPr>
                                <m:t>𝟔</m:t>
                              </m:r>
                            </m:e>
                          </m:mr>
                        </m:m>
                      </m:e>
                    </m:d>
                  </m:oMath>
                </a14:m>
                <a:r>
                  <a:rPr lang="en-US" b="1" dirty="0"/>
                  <a:t> </a:t>
                </a:r>
                <a14:m>
                  <m:oMath xmlns:m="http://schemas.openxmlformats.org/officeDocument/2006/math">
                    <m:d>
                      <m:dPr>
                        <m:ctrlPr>
                          <a:rPr lang="en-US" b="1" i="1">
                            <a:latin typeface="Cambria Math"/>
                          </a:rPr>
                        </m:ctrlPr>
                      </m:dPr>
                      <m:e>
                        <m:m>
                          <m:mPr>
                            <m:mcs>
                              <m:mc>
                                <m:mcPr>
                                  <m:count m:val="1"/>
                                  <m:mcJc m:val="center"/>
                                </m:mcPr>
                              </m:mc>
                            </m:mcs>
                            <m:ctrlPr>
                              <a:rPr lang="en-US" b="1" i="1">
                                <a:latin typeface="Cambria Math"/>
                              </a:rPr>
                            </m:ctrlPr>
                          </m:mPr>
                          <m:mr>
                            <m:e>
                              <m:r>
                                <m:rPr>
                                  <m:brk m:alnAt="7"/>
                                </m:rPr>
                                <a:rPr lang="en-US" b="1" i="1">
                                  <a:latin typeface="Cambria Math" panose="02040503050406030204" pitchFamily="18" charset="0"/>
                                </a:rPr>
                                <m:t>𝒙</m:t>
                              </m:r>
                            </m:e>
                          </m:mr>
                          <m:mr>
                            <m:e>
                              <m:r>
                                <a:rPr lang="en-US" b="1" i="1">
                                  <a:latin typeface="Cambria Math" panose="02040503050406030204" pitchFamily="18" charset="0"/>
                                </a:rPr>
                                <m:t>𝒚</m:t>
                              </m:r>
                            </m:e>
                          </m:mr>
                        </m:m>
                      </m:e>
                    </m:d>
                  </m:oMath>
                </a14:m>
                <a:r>
                  <a:rPr lang="en-US" b="1" dirty="0"/>
                  <a:t> </a:t>
                </a:r>
                <a:endParaRPr lang="en-US" b="1" dirty="0" smtClean="0"/>
              </a:p>
              <a:p>
                <a:r>
                  <a:rPr lang="en-US" b="1" dirty="0" smtClean="0"/>
                  <a:t>Subject to </a:t>
                </a:r>
                <a:r>
                  <a:rPr lang="en-US" b="1" dirty="0"/>
                  <a:t> </a:t>
                </a:r>
                <a14:m>
                  <m:oMath xmlns:m="http://schemas.openxmlformats.org/officeDocument/2006/math">
                    <m:d>
                      <m:dPr>
                        <m:ctrlPr>
                          <a:rPr lang="en-US" b="1" i="1">
                            <a:latin typeface="Cambria Math"/>
                          </a:rPr>
                        </m:ctrlPr>
                      </m:dPr>
                      <m:e>
                        <m:m>
                          <m:mPr>
                            <m:mcs>
                              <m:mc>
                                <m:mcPr>
                                  <m:count m:val="2"/>
                                  <m:mcJc m:val="center"/>
                                </m:mcPr>
                              </m:mc>
                            </m:mcs>
                            <m:ctrlPr>
                              <a:rPr lang="en-US" b="1" i="1">
                                <a:latin typeface="Cambria Math"/>
                              </a:rPr>
                            </m:ctrlPr>
                          </m:mPr>
                          <m:mr>
                            <m:e>
                              <m:r>
                                <m:rPr>
                                  <m:brk m:alnAt="7"/>
                                </m:rPr>
                                <a:rPr lang="en-US" b="1" i="1">
                                  <a:latin typeface="Cambria Math" panose="02040503050406030204" pitchFamily="18" charset="0"/>
                                </a:rPr>
                                <m:t>𝟐</m:t>
                              </m:r>
                            </m:e>
                            <m:e>
                              <m:r>
                                <a:rPr lang="en-US" b="1" i="1">
                                  <a:latin typeface="Cambria Math" panose="02040503050406030204" pitchFamily="18" charset="0"/>
                                </a:rPr>
                                <m:t>𝟒</m:t>
                              </m:r>
                            </m:e>
                          </m:mr>
                          <m:mr>
                            <m:e>
                              <m:r>
                                <a:rPr lang="en-US" b="1" i="1">
                                  <a:latin typeface="Cambria Math" panose="02040503050406030204" pitchFamily="18" charset="0"/>
                                </a:rPr>
                                <m:t>𝟑</m:t>
                              </m:r>
                            </m:e>
                            <m:e>
                              <m:r>
                                <a:rPr lang="en-US" b="1" i="1">
                                  <a:latin typeface="Cambria Math" panose="02040503050406030204" pitchFamily="18" charset="0"/>
                                </a:rPr>
                                <m:t>𝟕</m:t>
                              </m:r>
                            </m:e>
                          </m:mr>
                        </m:m>
                      </m:e>
                    </m:d>
                    <m:d>
                      <m:dPr>
                        <m:ctrlPr>
                          <a:rPr lang="en-US" b="1" i="1">
                            <a:latin typeface="Cambria Math"/>
                          </a:rPr>
                        </m:ctrlPr>
                      </m:dPr>
                      <m:e>
                        <m:m>
                          <m:mPr>
                            <m:mcs>
                              <m:mc>
                                <m:mcPr>
                                  <m:count m:val="1"/>
                                  <m:mcJc m:val="center"/>
                                </m:mcPr>
                              </m:mc>
                            </m:mcs>
                            <m:ctrlPr>
                              <a:rPr lang="en-US" b="1" i="1">
                                <a:latin typeface="Cambria Math"/>
                              </a:rPr>
                            </m:ctrlPr>
                          </m:mPr>
                          <m:mr>
                            <m:e>
                              <m:r>
                                <m:rPr>
                                  <m:brk m:alnAt="7"/>
                                </m:rPr>
                                <a:rPr lang="en-US" b="1" i="1">
                                  <a:latin typeface="Cambria Math" panose="02040503050406030204" pitchFamily="18" charset="0"/>
                                </a:rPr>
                                <m:t>𝒙</m:t>
                              </m:r>
                            </m:e>
                          </m:mr>
                          <m:mr>
                            <m:e>
                              <m:r>
                                <a:rPr lang="en-US" b="1" i="1">
                                  <a:latin typeface="Cambria Math" panose="02040503050406030204" pitchFamily="18" charset="0"/>
                                </a:rPr>
                                <m:t>𝒚</m:t>
                              </m:r>
                            </m:e>
                          </m:mr>
                        </m:m>
                      </m:e>
                    </m:d>
                  </m:oMath>
                </a14:m>
                <a:r>
                  <a:rPr lang="en-US" b="1" dirty="0" smtClean="0"/>
                  <a:t>  ≤ </a:t>
                </a:r>
                <a14:m>
                  <m:oMath xmlns:m="http://schemas.openxmlformats.org/officeDocument/2006/math">
                    <m:d>
                      <m:dPr>
                        <m:ctrlPr>
                          <a:rPr lang="en-US" b="1" i="1">
                            <a:latin typeface="Cambria Math"/>
                          </a:rPr>
                        </m:ctrlPr>
                      </m:dPr>
                      <m:e>
                        <m:m>
                          <m:mPr>
                            <m:mcs>
                              <m:mc>
                                <m:mcPr>
                                  <m:count m:val="1"/>
                                  <m:mcJc m:val="center"/>
                                </m:mcPr>
                              </m:mc>
                            </m:mcs>
                            <m:ctrlPr>
                              <a:rPr lang="en-US" b="1" i="1">
                                <a:latin typeface="Cambria Math"/>
                              </a:rPr>
                            </m:ctrlPr>
                          </m:mPr>
                          <m:mr>
                            <m:e>
                              <m:r>
                                <m:rPr>
                                  <m:brk m:alnAt="7"/>
                                </m:rPr>
                                <a:rPr lang="en-US" b="1" i="1">
                                  <a:latin typeface="Cambria Math" panose="02040503050406030204" pitchFamily="18" charset="0"/>
                                </a:rPr>
                                <m:t>𝟕</m:t>
                              </m:r>
                            </m:e>
                          </m:mr>
                          <m:mr>
                            <m:e>
                              <m:r>
                                <a:rPr lang="en-US" b="1" i="1">
                                  <a:latin typeface="Cambria Math" panose="02040503050406030204" pitchFamily="18" charset="0"/>
                                </a:rPr>
                                <m:t>𝟏𝟐</m:t>
                              </m:r>
                            </m:e>
                          </m:mr>
                        </m:m>
                      </m:e>
                    </m:d>
                  </m:oMath>
                </a14:m>
                <a:r>
                  <a:rPr lang="en-US" b="1" dirty="0" smtClean="0"/>
                  <a:t> with </a:t>
                </a:r>
                <a14:m>
                  <m:oMath xmlns:m="http://schemas.openxmlformats.org/officeDocument/2006/math">
                    <m:d>
                      <m:dPr>
                        <m:ctrlPr>
                          <a:rPr lang="en-US" b="1" i="1">
                            <a:latin typeface="Cambria Math"/>
                          </a:rPr>
                        </m:ctrlPr>
                      </m:dPr>
                      <m:e>
                        <m:m>
                          <m:mPr>
                            <m:mcs>
                              <m:mc>
                                <m:mcPr>
                                  <m:count m:val="1"/>
                                  <m:mcJc m:val="center"/>
                                </m:mcPr>
                              </m:mc>
                            </m:mcs>
                            <m:ctrlPr>
                              <a:rPr lang="en-US" b="1" i="1">
                                <a:latin typeface="Cambria Math"/>
                              </a:rPr>
                            </m:ctrlPr>
                          </m:mPr>
                          <m:mr>
                            <m:e>
                              <m:r>
                                <m:rPr>
                                  <m:brk m:alnAt="7"/>
                                </m:rPr>
                                <a:rPr lang="en-US" b="1" i="1">
                                  <a:latin typeface="Cambria Math" panose="02040503050406030204" pitchFamily="18" charset="0"/>
                                </a:rPr>
                                <m:t>𝒙</m:t>
                              </m:r>
                            </m:e>
                          </m:mr>
                          <m:mr>
                            <m:e>
                              <m:r>
                                <a:rPr lang="en-US" b="1" i="1">
                                  <a:latin typeface="Cambria Math" panose="02040503050406030204" pitchFamily="18" charset="0"/>
                                </a:rPr>
                                <m:t>𝒚</m:t>
                              </m:r>
                            </m:e>
                          </m:mr>
                        </m:m>
                      </m:e>
                    </m:d>
                  </m:oMath>
                </a14:m>
                <a:r>
                  <a:rPr lang="en-US" b="1" dirty="0" smtClean="0"/>
                  <a:t> </a:t>
                </a:r>
                <a:r>
                  <a:rPr lang="en-US" b="1" dirty="0"/>
                  <a:t>≥ </a:t>
                </a:r>
                <a14:m>
                  <m:oMath xmlns:m="http://schemas.openxmlformats.org/officeDocument/2006/math">
                    <m:d>
                      <m:dPr>
                        <m:ctrlPr>
                          <a:rPr lang="en-US" b="1" i="1" dirty="0">
                            <a:latin typeface="Cambria Math"/>
                          </a:rPr>
                        </m:ctrlPr>
                      </m:dPr>
                      <m:e>
                        <m:m>
                          <m:mPr>
                            <m:mcs>
                              <m:mc>
                                <m:mcPr>
                                  <m:count m:val="1"/>
                                  <m:mcJc m:val="center"/>
                                </m:mcPr>
                              </m:mc>
                            </m:mcs>
                            <m:ctrlPr>
                              <a:rPr lang="en-US" b="1" i="1" dirty="0">
                                <a:latin typeface="Cambria Math"/>
                              </a:rPr>
                            </m:ctrlPr>
                          </m:mPr>
                          <m:mr>
                            <m:e>
                              <m:r>
                                <m:rPr>
                                  <m:brk m:alnAt="7"/>
                                </m:rPr>
                                <a:rPr lang="en-US" b="1" i="1" dirty="0">
                                  <a:latin typeface="Cambria Math" panose="02040503050406030204" pitchFamily="18" charset="0"/>
                                </a:rPr>
                                <m:t>𝟎</m:t>
                              </m:r>
                            </m:e>
                          </m:mr>
                          <m:mr>
                            <m:e>
                              <m:r>
                                <a:rPr lang="en-US" b="1" i="1" dirty="0">
                                  <a:latin typeface="Cambria Math" panose="02040503050406030204" pitchFamily="18" charset="0"/>
                                </a:rPr>
                                <m:t>𝟎</m:t>
                              </m:r>
                            </m:e>
                          </m:mr>
                        </m:m>
                      </m:e>
                    </m:d>
                  </m:oMath>
                </a14:m>
                <a:r>
                  <a:rPr lang="en-US" b="1" dirty="0" smtClean="0"/>
                  <a:t> </a:t>
                </a:r>
              </a:p>
              <a:p>
                <a:pPr marL="0" indent="0">
                  <a:buNone/>
                </a:pPr>
                <a:r>
                  <a:rPr lang="en-US" dirty="0" smtClean="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5120" y="741680"/>
                <a:ext cx="11572240" cy="5933440"/>
              </a:xfrm>
              <a:blipFill>
                <a:blip r:embed="rId2"/>
                <a:stretch>
                  <a:fillRect l="-948" t="-17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98</a:t>
            </a:fld>
            <a:endParaRPr lang="en-US"/>
          </a:p>
        </p:txBody>
      </p:sp>
    </p:spTree>
    <p:extLst>
      <p:ext uri="{BB962C8B-B14F-4D97-AF65-F5344CB8AC3E}">
        <p14:creationId xmlns:p14="http://schemas.microsoft.com/office/powerpoint/2010/main" val="2852007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7995"/>
          </a:xfrm>
        </p:spPr>
        <p:txBody>
          <a:bodyPr>
            <a:normAutofit/>
          </a:bodyPr>
          <a:lstStyle/>
          <a:p>
            <a:r>
              <a:rPr lang="en-US" sz="2400" dirty="0" smtClean="0"/>
              <a:t>LALP 5.10</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4960" y="833120"/>
                <a:ext cx="11592560" cy="5852160"/>
              </a:xfrm>
            </p:spPr>
            <p:txBody>
              <a:bodyPr/>
              <a:lstStyle/>
              <a:p>
                <a:pPr marL="0" indent="0">
                  <a:buNone/>
                </a:pPr>
                <a:r>
                  <a:rPr lang="en-US" dirty="0"/>
                  <a:t> </a:t>
                </a:r>
                <a:r>
                  <a:rPr lang="en-US" dirty="0" smtClean="0"/>
                  <a:t>A step towards solution: </a:t>
                </a:r>
              </a:p>
              <a:p>
                <a:pPr marL="0" indent="0">
                  <a:buNone/>
                </a:pPr>
                <a:r>
                  <a:rPr lang="en-US" dirty="0" smtClean="0"/>
                  <a:t>When there are exactly two variables we can find the graphical </a:t>
                </a:r>
                <a:r>
                  <a:rPr lang="en-US" dirty="0" err="1" smtClean="0"/>
                  <a:t>soluton</a:t>
                </a:r>
                <a:r>
                  <a:rPr lang="en-US" dirty="0" smtClean="0"/>
                  <a:t> of the problem. </a:t>
                </a:r>
              </a:p>
              <a:p>
                <a:pPr marL="0" indent="0">
                  <a:buNone/>
                </a:pPr>
                <a:r>
                  <a:rPr lang="en-US" dirty="0" smtClean="0"/>
                  <a:t>Find X to Maximize </a:t>
                </a:r>
                <a:r>
                  <a:rPr lang="en-US" dirty="0"/>
                  <a:t>z = C’X </a:t>
                </a:r>
                <a:r>
                  <a:rPr lang="en-US" dirty="0" smtClean="0"/>
                  <a:t> (1)</a:t>
                </a:r>
              </a:p>
              <a:p>
                <a:pPr marL="0" indent="0">
                  <a:buNone/>
                </a:pPr>
                <a:r>
                  <a:rPr lang="en-US" dirty="0" smtClean="0"/>
                  <a:t> </a:t>
                </a:r>
                <a:r>
                  <a:rPr lang="en-US" dirty="0"/>
                  <a:t>subject to AX ≤ b </a:t>
                </a:r>
                <a:r>
                  <a:rPr lang="en-US" dirty="0" smtClean="0"/>
                  <a:t>                 (2)                    </a:t>
                </a:r>
              </a:p>
              <a:p>
                <a:pPr marL="0" indent="0">
                  <a:buNone/>
                </a:pPr>
                <a:r>
                  <a:rPr lang="en-US" dirty="0" smtClean="0"/>
                  <a:t> with </a:t>
                </a:r>
                <a:r>
                  <a:rPr lang="en-US" dirty="0"/>
                  <a:t>X =</a:t>
                </a:r>
                <a14:m>
                  <m:oMath xmlns:m="http://schemas.openxmlformats.org/officeDocument/2006/math">
                    <m:d>
                      <m:dPr>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
                      </m:e>
                    </m:d>
                  </m:oMath>
                </a14:m>
                <a:r>
                  <a:rPr lang="en-US" dirty="0"/>
                  <a:t> ≥ </a:t>
                </a:r>
                <a14:m>
                  <m:oMath xmlns:m="http://schemas.openxmlformats.org/officeDocument/2006/math">
                    <m:d>
                      <m:dPr>
                        <m:ctrlPr>
                          <a:rPr lang="en-US" i="1" dirty="0">
                            <a:latin typeface="Cambria Math"/>
                          </a:rPr>
                        </m:ctrlPr>
                      </m:dPr>
                      <m:e>
                        <m:m>
                          <m:mPr>
                            <m:mcs>
                              <m:mc>
                                <m:mcPr>
                                  <m:count m:val="1"/>
                                  <m:mcJc m:val="center"/>
                                </m:mcPr>
                              </m:mc>
                            </m:mcs>
                            <m:ctrlPr>
                              <a:rPr lang="en-US" i="1" dirty="0">
                                <a:latin typeface="Cambria Math"/>
                              </a:rPr>
                            </m:ctrlPr>
                          </m:mPr>
                          <m:mr>
                            <m:e>
                              <m:r>
                                <m:rPr>
                                  <m:brk m:alnAt="7"/>
                                </m:rPr>
                                <a:rPr lang="en-US" i="1" dirty="0">
                                  <a:latin typeface="Cambria Math" panose="02040503050406030204" pitchFamily="18" charset="0"/>
                                </a:rPr>
                                <m:t>0</m:t>
                              </m:r>
                            </m:e>
                          </m:mr>
                          <m:mr>
                            <m:e>
                              <m:r>
                                <a:rPr lang="en-US" i="1" dirty="0">
                                  <a:latin typeface="Cambria Math" panose="02040503050406030204" pitchFamily="18" charset="0"/>
                                </a:rPr>
                                <m:t>0</m:t>
                              </m:r>
                            </m:e>
                          </m:mr>
                        </m:m>
                      </m:e>
                    </m:d>
                  </m:oMath>
                </a14:m>
                <a:r>
                  <a:rPr lang="en-US" dirty="0" smtClean="0"/>
                  <a:t>                (3) </a:t>
                </a:r>
              </a:p>
              <a:p>
                <a:pPr marL="0" indent="0">
                  <a:buNone/>
                </a:pPr>
                <a:r>
                  <a:rPr lang="en-US" dirty="0" smtClean="0"/>
                  <a:t>Any set of values of x and y which satisfy (1) and (2) is called a </a:t>
                </a:r>
                <a:r>
                  <a:rPr lang="en-US" b="1" dirty="0" smtClean="0"/>
                  <a:t>solution</a:t>
                </a:r>
                <a:r>
                  <a:rPr lang="en-US" dirty="0" smtClean="0"/>
                  <a:t>.</a:t>
                </a:r>
              </a:p>
              <a:p>
                <a:pPr marL="0" indent="0">
                  <a:buNone/>
                </a:pPr>
                <a:r>
                  <a:rPr lang="en-US" dirty="0" smtClean="0"/>
                  <a:t>If the same satisfies all (1), (2), and (3) is called a </a:t>
                </a:r>
                <a:r>
                  <a:rPr lang="en-US" b="1" dirty="0" smtClean="0"/>
                  <a:t>feasible solution </a:t>
                </a:r>
                <a:r>
                  <a:rPr lang="en-US" dirty="0" smtClean="0"/>
                  <a:t>of the system.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4960" y="833120"/>
                <a:ext cx="11592560" cy="5852160"/>
              </a:xfrm>
              <a:blipFill>
                <a:blip r:embed="rId2"/>
                <a:stretch>
                  <a:fillRect l="-1105" t="-17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7DE1435-65CC-43DB-90FE-CEFBCA305A4E}" type="slidenum">
              <a:rPr lang="en-US" smtClean="0"/>
              <a:t>99</a:t>
            </a:fld>
            <a:endParaRPr lang="en-US"/>
          </a:p>
        </p:txBody>
      </p:sp>
    </p:spTree>
    <p:extLst>
      <p:ext uri="{BB962C8B-B14F-4D97-AF65-F5344CB8AC3E}">
        <p14:creationId xmlns:p14="http://schemas.microsoft.com/office/powerpoint/2010/main" val="2018574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934</TotalTime>
  <Words>17359</Words>
  <Application>Microsoft Office PowerPoint</Application>
  <PresentationFormat>Custom</PresentationFormat>
  <Paragraphs>1103</Paragraphs>
  <Slides>117</Slides>
  <Notes>0</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Office Theme</vt:lpstr>
      <vt:lpstr>SEM-1 L.A.L.P</vt:lpstr>
      <vt:lpstr>LALP.1</vt:lpstr>
      <vt:lpstr>LALP.2</vt:lpstr>
      <vt:lpstr>LALP-3</vt:lpstr>
      <vt:lpstr>LALP-4</vt:lpstr>
      <vt:lpstr>LALP-5</vt:lpstr>
      <vt:lpstr>LALP -6</vt:lpstr>
      <vt:lpstr>LALP-7</vt:lpstr>
      <vt:lpstr>LALP-8</vt:lpstr>
      <vt:lpstr>LALP-9</vt:lpstr>
      <vt:lpstr>LALP-10</vt:lpstr>
      <vt:lpstr>LALP-11</vt:lpstr>
      <vt:lpstr>LALP-12</vt:lpstr>
      <vt:lpstr>LALP-13</vt:lpstr>
      <vt:lpstr>LALP 14</vt:lpstr>
      <vt:lpstr>LALP 15</vt:lpstr>
      <vt:lpstr>LALP 16</vt:lpstr>
      <vt:lpstr>LALP-17</vt:lpstr>
      <vt:lpstr>LALP-18</vt:lpstr>
      <vt:lpstr>LALP-19</vt:lpstr>
      <vt:lpstr>LALP-20</vt:lpstr>
      <vt:lpstr>LALP-21</vt:lpstr>
      <vt:lpstr>LALP -22</vt:lpstr>
      <vt:lpstr>LALP-23</vt:lpstr>
      <vt:lpstr>LALP-24</vt:lpstr>
      <vt:lpstr>LALP-25</vt:lpstr>
      <vt:lpstr>LALP-26</vt:lpstr>
      <vt:lpstr>LALP-27</vt:lpstr>
      <vt:lpstr>LALP-28</vt:lpstr>
      <vt:lpstr>LALP PART -2</vt:lpstr>
      <vt:lpstr>LALP PART 2.1</vt:lpstr>
      <vt:lpstr>LALP PART 2.3</vt:lpstr>
      <vt:lpstr>LALP PART 2.2</vt:lpstr>
      <vt:lpstr>LALP PART 2.4</vt:lpstr>
      <vt:lpstr>LALP 2.5 </vt:lpstr>
      <vt:lpstr>LALP 2.6</vt:lpstr>
      <vt:lpstr>LALP 2.7</vt:lpstr>
      <vt:lpstr>LALP 2.8</vt:lpstr>
      <vt:lpstr>LALP   2.9</vt:lpstr>
      <vt:lpstr>LALP 2.10</vt:lpstr>
      <vt:lpstr>LALP 2.11</vt:lpstr>
      <vt:lpstr>Lalp2.12 </vt:lpstr>
      <vt:lpstr>LALP 2.14</vt:lpstr>
      <vt:lpstr>LALP13</vt:lpstr>
      <vt:lpstr>LALP 2.15</vt:lpstr>
      <vt:lpstr>LALP 2.16</vt:lpstr>
      <vt:lpstr>LALP 2.17</vt:lpstr>
      <vt:lpstr>LALP 2.18</vt:lpstr>
      <vt:lpstr>LALP 2.19</vt:lpstr>
      <vt:lpstr>LALP 2.20</vt:lpstr>
      <vt:lpstr>Matrix Algebra</vt:lpstr>
      <vt:lpstr>LALP. 3.1</vt:lpstr>
      <vt:lpstr>LALP. 3.2</vt:lpstr>
      <vt:lpstr>LALP. 3.3</vt:lpstr>
      <vt:lpstr>LALP 3.4</vt:lpstr>
      <vt:lpstr>LALP 3.5</vt:lpstr>
      <vt:lpstr>LALP 3.6</vt:lpstr>
      <vt:lpstr>LALP 3.7</vt:lpstr>
      <vt:lpstr>LALP 3.8</vt:lpstr>
      <vt:lpstr>LALP 3.9</vt:lpstr>
      <vt:lpstr>LALP 3.10</vt:lpstr>
      <vt:lpstr>LALP 3.11</vt:lpstr>
      <vt:lpstr>LALP 3.12</vt:lpstr>
      <vt:lpstr>LALP 3.13</vt:lpstr>
      <vt:lpstr>LALP 3.14 </vt:lpstr>
      <vt:lpstr>LALP 3.15</vt:lpstr>
      <vt:lpstr>LALP 3.16</vt:lpstr>
      <vt:lpstr>LALP 3.17</vt:lpstr>
      <vt:lpstr>LALP 3.18</vt:lpstr>
      <vt:lpstr>LALP 3.19</vt:lpstr>
      <vt:lpstr>LALP 3.20</vt:lpstr>
      <vt:lpstr>LALP 3.21</vt:lpstr>
      <vt:lpstr>LALP 3.22</vt:lpstr>
      <vt:lpstr>LALP 3.23</vt:lpstr>
      <vt:lpstr>LALP 3.24</vt:lpstr>
      <vt:lpstr>LALP 3.25</vt:lpstr>
      <vt:lpstr>LALP 3.26</vt:lpstr>
      <vt:lpstr>LALP unit 4</vt:lpstr>
      <vt:lpstr>LALP 4.1</vt:lpstr>
      <vt:lpstr>LALP 4.2 </vt:lpstr>
      <vt:lpstr>LALP 4.3</vt:lpstr>
      <vt:lpstr>LALP 4.4</vt:lpstr>
      <vt:lpstr>LALP 4.5</vt:lpstr>
      <vt:lpstr>LALP 4.6</vt:lpstr>
      <vt:lpstr>LALP 4.7</vt:lpstr>
      <vt:lpstr>LALP 4.8</vt:lpstr>
      <vt:lpstr>LALP 4.9</vt:lpstr>
      <vt:lpstr>LALP SET 5</vt:lpstr>
      <vt:lpstr>LALP 5.1</vt:lpstr>
      <vt:lpstr>LALP 5.2</vt:lpstr>
      <vt:lpstr>LALP 5.3</vt:lpstr>
      <vt:lpstr>LALP 5.4</vt:lpstr>
      <vt:lpstr>LALP 5.5</vt:lpstr>
      <vt:lpstr>LALP 5.6</vt:lpstr>
      <vt:lpstr>LALP 5.7</vt:lpstr>
      <vt:lpstr>LALP 5.5</vt:lpstr>
      <vt:lpstr>LALP 5.8</vt:lpstr>
      <vt:lpstr>LALP 5.9</vt:lpstr>
      <vt:lpstr>LALP 5.10</vt:lpstr>
      <vt:lpstr>LALP 5.11</vt:lpstr>
      <vt:lpstr>LALP 5.13</vt:lpstr>
      <vt:lpstr>LALP 5.14</vt:lpstr>
      <vt:lpstr>LALP 5.15</vt:lpstr>
      <vt:lpstr>PowerPoint Presentation</vt:lpstr>
      <vt:lpstr>LALP 5.16</vt:lpstr>
      <vt:lpstr>LALP 5.17</vt:lpstr>
      <vt:lpstr>LALP 5.18</vt:lpstr>
      <vt:lpstr>LALP 5.19</vt:lpstr>
      <vt:lpstr>LALP 5.20</vt:lpstr>
      <vt:lpstr>LALP 5.21</vt:lpstr>
      <vt:lpstr>LALP 5.23</vt:lpstr>
      <vt:lpstr>LALP 5.24</vt:lpstr>
      <vt:lpstr>LALP 5.25</vt:lpstr>
      <vt:lpstr>LALP 5.26</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SEM-1 L.A.L.P</dc:title>
  <dc:creator>Admin</dc:creator>
  <cp:lastModifiedBy>Shraddha</cp:lastModifiedBy>
  <cp:revision>96</cp:revision>
  <dcterms:created xsi:type="dcterms:W3CDTF">2020-12-18T08:48:13Z</dcterms:created>
  <dcterms:modified xsi:type="dcterms:W3CDTF">2021-02-09T12:48:26Z</dcterms:modified>
</cp:coreProperties>
</file>